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notesSlides/notesSlide20.xml" ContentType="application/vnd.openxmlformats-officedocument.presentationml.notesSlide+xml"/>
  <Override PartName="/ppt/charts/chart2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7" r:id="rId20"/>
    <p:sldId id="278" r:id="rId21"/>
    <p:sldId id="281" r:id="rId22"/>
    <p:sldId id="282" r:id="rId23"/>
    <p:sldId id="283" r:id="rId2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c:style val="2"/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B6255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1"/>
  <c:style val="2"/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B6255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354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Titulní strana. Fotografie: horizontální, min. 1600×900 px, autentická komunitní aktivita. Nutný souhlas zobrazovaných osob. Uveďte autora fotografie. POZOR: rok zprávy = 2025 (období), vydání 2026 – ověřte, který rok má být na titulní straně.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 českém zdroji není u některých akcí uveden měsíc jednoznačně (Pardubice, Den Afriky). Podle anglické verze spadají do května – OVĚŘIT.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Nedoplňujte partnery, kteří ve zdrojovém dokumentu nejsou. Loga vkládejte až po písemném souhlasu partnera.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Galerie tří fotografií. Zachovat poměry stran, neprotahovat obrázky. Doplnit popisky a kredity.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Náhledy videí použijte pouze z vlastního kanálu organizace. Před exportem ověřte funkčnost QR kódu i odkazu.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Jméno dobrovolnice je uvedeno ve zdrojovém dokumentu. Před publikací potvrďte její souhlas se jmenovitým uvedením a případnou fotografií (GDPR).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Nepoužívejte anonymní fotografie chudoby ani exotizující záběry. Fotografie dětí pouze s doloženým souhlasem.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Procesní diagram je pracovní vizualizace kroků popsaných ve zprávě. Pokud neodpovídá skutečnosti, upravte popisky.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Patronství školáků je dlouhodobý program organizace (viz web). Konkrétní čísla za rok 2025 doplňte z evidence programu.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Texty o podpoře žen pocházejí z webu organizace, nikoli ze zdrojové výroční zprávy – ověřit aktuálnost pro rok 2025.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Zdrojová zpráva uvádí, že finanční zpráva je vydávána jako samostatný dokument. Kategorie i počet řádků upravte podle skutečného účetnictví. Žádná zde uvedená hodnota není skutečným údajem.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Vizuální motiv: propojené kruhy = komunita Ubuntu. Volitelně lze bílý kruh nahradit kruhovým výřezem fotografie komunitní akce.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Zdrojová zpráva uvádí, že finanční zpráva je vydávána jako samostatný dokument. Kategorie i počet řádků upravte podle skutečného účetnictví. Žádná zde uvedená hodnota není skutečným údajem.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Zvažte přidání jednoduché časové osy 2026, pokud budou známy termíny akcí.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Anglická zdrojová verze obsahuje navíc větu „A Joyous Festive Season“, česká nikoli. Rozhodněte, zda ji do české verze doplnit.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Před exportem ověřte funkčnost obou QR kódů a aktuálnost kontaktních údajů. Odkaz na darování: humanitasafrika.cz/cs/darujte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Čísla stran ověřte po finálním doplnění nebo odebrání slidů.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Zdrojový text je podepsán kolektivně („Tým Humanitas Afrika“). OVĚŘIT, kdo bude uveden jako autor úvodního slova a doplnit portrét (souhlas není třeba u statutárního zástupce v rámci výroční zprávy, přesto doporučujeme jej mít).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Údaje pocházejí z webu organizace, nikoli ze zdrojového Word dokumentu. Před publikací ověřit.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Každá karta je samostatný editovatelný objekt. Ověřená čísla: 25 let, 7 videí, 5 šicích strojů, 3. ročník festivalu. Ostatní doplnit z evidence organizace.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Zvažte nahrazení abstraktní grafiky jednoduchou obrysovou mapou. Nepoužívejte klišé (silueta akácie, západ slunce).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Předělový slide. Fotografie bude vložena přes celý pravý panel funkcí Změnit obrázek.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 českém zdroji není u některých akcí uveden měsíc jednoznačně (Pardubice, Den Afriky). Podle anglické verze spadají do května – OVĚŘIT.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www.youtube.com/@ubuntuisparad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18120" y="685800"/>
            <a:ext cx="1828800" cy="1828800"/>
          </a:xfrm>
          <a:prstGeom prst="ellipse">
            <a:avLst/>
          </a:prstGeom>
          <a:ln w="15875">
            <a:solidFill>
              <a:srgbClr val="D97A2B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8823960" y="685800"/>
            <a:ext cx="1828800" cy="1828800"/>
          </a:xfrm>
          <a:prstGeom prst="ellipse">
            <a:avLst/>
          </a:prstGeom>
          <a:ln w="15875">
            <a:solidFill>
              <a:srgbClr val="D97A2B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Shape 2"/>
          <p:cNvSpPr/>
          <p:nvPr/>
        </p:nvSpPr>
        <p:spPr>
          <a:xfrm>
            <a:off x="9829800" y="685800"/>
            <a:ext cx="1828800" cy="1828800"/>
          </a:xfrm>
          <a:prstGeom prst="ellipse">
            <a:avLst/>
          </a:prstGeom>
          <a:ln w="15875">
            <a:solidFill>
              <a:srgbClr val="D97A2B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3"/>
          <p:cNvSpPr/>
          <p:nvPr/>
        </p:nvSpPr>
        <p:spPr>
          <a:xfrm>
            <a:off x="533400" y="169016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6766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VÝROČNÍ ZPRÁVA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548640" y="2697480"/>
            <a:ext cx="6766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D97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2025</a:t>
            </a:r>
            <a:endParaRPr lang="en-US" sz="8000" dirty="0"/>
          </a:p>
        </p:txBody>
      </p:sp>
      <p:sp>
        <p:nvSpPr>
          <p:cNvPr id="8" name="Text 6"/>
          <p:cNvSpPr/>
          <p:nvPr/>
        </p:nvSpPr>
        <p:spPr>
          <a:xfrm>
            <a:off x="548640" y="3794760"/>
            <a:ext cx="6766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2D5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let společné cesty  ·  2000–2025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4343400"/>
            <a:ext cx="603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Propojení lidé. Sdílené příběhy. Společná budoucnost.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949439" y="2949677"/>
            <a:ext cx="5111463" cy="2911628"/>
          </a:xfrm>
          <a:prstGeom prst="rect">
            <a:avLst/>
          </a:prstGeom>
          <a:solidFill>
            <a:srgbClr val="EFE6D9"/>
          </a:solidFill>
          <a:ln w="12700">
            <a:solidFill>
              <a:srgbClr val="D97A2B"/>
            </a:solidFill>
            <a:prstDash val="dash"/>
          </a:ln>
        </p:spPr>
        <p:txBody>
          <a:bodyPr/>
          <a:lstStyle/>
          <a:p>
            <a:endParaRPr lang="cs-CZ"/>
          </a:p>
        </p:txBody>
      </p:sp>
      <p:sp>
        <p:nvSpPr>
          <p:cNvPr id="11" name="Shape 9"/>
          <p:cNvSpPr/>
          <p:nvPr/>
        </p:nvSpPr>
        <p:spPr>
          <a:xfrm>
            <a:off x="9148572" y="3909060"/>
            <a:ext cx="768096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Shape 10"/>
          <p:cNvSpPr/>
          <p:nvPr/>
        </p:nvSpPr>
        <p:spPr>
          <a:xfrm>
            <a:off x="9377172" y="4027932"/>
            <a:ext cx="310896" cy="310896"/>
          </a:xfrm>
          <a:prstGeom prst="ellipse">
            <a:avLst/>
          </a:prstGeom>
          <a:solidFill>
            <a:srgbClr val="E2D5C2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3" name="Shape 11"/>
          <p:cNvSpPr/>
          <p:nvPr/>
        </p:nvSpPr>
        <p:spPr>
          <a:xfrm>
            <a:off x="9368028" y="3826764"/>
            <a:ext cx="329184" cy="82296"/>
          </a:xfrm>
          <a:prstGeom prst="rect">
            <a:avLst/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7589520" y="4567428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[DOPLNIT HLAVNÍ TITULNÍ FOTOGRAFII]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680960" y="4878324"/>
            <a:ext cx="3703320" cy="982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Doporučená fotografie: autentická skupinová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fotografie zachycující spolupráci, komunitu nebo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vzdělávací aktivitu. Horizontální formát,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min. 1600 × 900 px.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48640" y="411480"/>
            <a:ext cx="1700784" cy="1088136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7" name="Image 0" descr="/mnt/user-data/uploads/HumanitasAfrika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502920"/>
            <a:ext cx="1463040" cy="91440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48640" y="59893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 · Praha · vydáno 2026</a:t>
            </a:r>
            <a:endParaRPr lang="en-US" sz="1000" dirty="0"/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CB699D02-C69C-5E78-9A4F-9360FCF15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439" y="2924605"/>
            <a:ext cx="5111463" cy="29366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KALENDÁŘ ROKU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Rok 2025 · druhé pololetí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932688" y="1783080"/>
            <a:ext cx="0" cy="3840480"/>
          </a:xfrm>
          <a:prstGeom prst="line">
            <a:avLst/>
          </a:prstGeom>
          <a:noFill/>
          <a:ln w="1905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Shape 3"/>
          <p:cNvSpPr/>
          <p:nvPr/>
        </p:nvSpPr>
        <p:spPr>
          <a:xfrm>
            <a:off x="777240" y="1828800"/>
            <a:ext cx="310896" cy="310896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Text 4"/>
          <p:cNvSpPr/>
          <p:nvPr/>
        </p:nvSpPr>
        <p:spPr>
          <a:xfrm>
            <a:off x="1325880" y="1783080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Červenec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926080" y="1764792"/>
            <a:ext cx="3977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Diplomatická recepce marockého velvyslance ke Dni trůnu. </a:t>
            </a:r>
            <a:r>
              <a:rPr lang="cs-CZ" sz="1400" noProof="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Oslavy</a:t>
            </a: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kolumbijského dne nezávislosti a Kolumbijský kulturní den.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77240" y="2816352"/>
            <a:ext cx="310896" cy="310896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9" name="Text 7"/>
          <p:cNvSpPr/>
          <p:nvPr/>
        </p:nvSpPr>
        <p:spPr>
          <a:xfrm>
            <a:off x="1325880" y="2770632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Září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926080" y="2752344"/>
            <a:ext cx="3977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Čtení z díla mladé keňské spisovatelky Wanjiru Koinange – poprvé v Praze.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777240" y="3803904"/>
            <a:ext cx="310896" cy="310896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2" name="Text 10"/>
          <p:cNvSpPr/>
          <p:nvPr/>
        </p:nvSpPr>
        <p:spPr>
          <a:xfrm>
            <a:off x="1325880" y="3758184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Říjen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926080" y="3739896"/>
            <a:ext cx="3977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Spolupráce s ARTE na přípravě epizody o kuchyni Pobřeží slonoviny natáčené v Praze.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77240" y="4791456"/>
            <a:ext cx="310896" cy="310896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5" name="Text 13"/>
          <p:cNvSpPr/>
          <p:nvPr/>
        </p:nvSpPr>
        <p:spPr>
          <a:xfrm>
            <a:off x="1325880" y="4745736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Listopad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926080" y="4727448"/>
            <a:ext cx="3977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Koncert korejského orchestru Dabyeot. Mezinárodní charitativní trh DSA. Výstava replik kolumbijského zlata. Výroční setkání v Ubuntu Café.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7374195" y="1903522"/>
            <a:ext cx="4483500" cy="3061768"/>
          </a:xfrm>
          <a:prstGeom prst="rect">
            <a:avLst/>
          </a:prstGeom>
          <a:solidFill>
            <a:srgbClr val="EFE6D9"/>
          </a:solidFill>
          <a:ln w="12700">
            <a:solidFill>
              <a:srgbClr val="D97A2B"/>
            </a:solidFill>
            <a:prstDash val="dash"/>
          </a:ln>
        </p:spPr>
        <p:txBody>
          <a:bodyPr/>
          <a:lstStyle/>
          <a:p>
            <a:endParaRPr lang="cs-CZ"/>
          </a:p>
        </p:txBody>
      </p:sp>
      <p:sp>
        <p:nvSpPr>
          <p:cNvPr id="23" name="Text 21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E08F8E22-1366-938E-1B3F-C6C7C0DA6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075" y="2002535"/>
            <a:ext cx="4291802" cy="286050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E6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PARTNERSTVÍ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Kulturní diplomacie a spolupráce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Rok 2025 přinesl několik prvních spoluprací. Humanitas Afrika propojovala české instituce, zahraniční zastupitelské úřady a komunity žijící v Česku.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105156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 sz="1400"/>
          </a:p>
        </p:txBody>
      </p:sp>
      <p:sp>
        <p:nvSpPr>
          <p:cNvPr id="6" name="Shape 4"/>
          <p:cNvSpPr/>
          <p:nvPr/>
        </p:nvSpPr>
        <p:spPr>
          <a:xfrm>
            <a:off x="777240" y="2615184"/>
            <a:ext cx="292608" cy="292608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 sz="1400"/>
          </a:p>
        </p:txBody>
      </p:sp>
      <p:sp>
        <p:nvSpPr>
          <p:cNvPr id="7" name="Text 5"/>
          <p:cNvSpPr/>
          <p:nvPr/>
        </p:nvSpPr>
        <p:spPr>
          <a:xfrm>
            <a:off x="1234440" y="237744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Instituce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703320" y="2377440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Národní filmový archiv · Ministerstvo zahraničních věcí ČR · město Smiřice · ECAS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291840"/>
            <a:ext cx="105156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 sz="1400"/>
          </a:p>
        </p:txBody>
      </p:sp>
      <p:sp>
        <p:nvSpPr>
          <p:cNvPr id="10" name="Shape 8"/>
          <p:cNvSpPr/>
          <p:nvPr/>
        </p:nvSpPr>
        <p:spPr>
          <a:xfrm>
            <a:off x="777240" y="3529584"/>
            <a:ext cx="292608" cy="292608"/>
          </a:xfrm>
          <a:prstGeom prst="ellipse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cs-CZ" sz="1400"/>
          </a:p>
        </p:txBody>
      </p:sp>
      <p:sp>
        <p:nvSpPr>
          <p:cNvPr id="11" name="Text 9"/>
          <p:cNvSpPr/>
          <p:nvPr/>
        </p:nvSpPr>
        <p:spPr>
          <a:xfrm>
            <a:off x="1234440" y="329184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Zastupitelské úřady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703320" y="3291840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Marocké velvyslanectví · Kolumbijské velvyslanectví · Asociace diplomatických manželek (DSA)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4206240"/>
            <a:ext cx="105156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 sz="1400"/>
          </a:p>
        </p:txBody>
      </p:sp>
      <p:sp>
        <p:nvSpPr>
          <p:cNvPr id="14" name="Shape 12"/>
          <p:cNvSpPr/>
          <p:nvPr/>
        </p:nvSpPr>
        <p:spPr>
          <a:xfrm>
            <a:off x="777240" y="4443984"/>
            <a:ext cx="292608" cy="292608"/>
          </a:xfrm>
          <a:prstGeom prst="ellipse">
            <a:avLst/>
          </a:prstGeom>
          <a:solidFill>
            <a:srgbClr val="A63A2E"/>
          </a:solidFill>
          <a:ln/>
        </p:spPr>
        <p:txBody>
          <a:bodyPr/>
          <a:lstStyle/>
          <a:p>
            <a:endParaRPr lang="cs-CZ" sz="1400"/>
          </a:p>
        </p:txBody>
      </p:sp>
      <p:sp>
        <p:nvSpPr>
          <p:cNvPr id="15" name="Text 13"/>
          <p:cNvSpPr/>
          <p:nvPr/>
        </p:nvSpPr>
        <p:spPr>
          <a:xfrm>
            <a:off x="1234440" y="420624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Komunity a spolky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703320" y="4206240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Ahmadiyya Society · Kolumbijská komunitní asociace v ČR · Multikulturní týden Jarmark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48640" y="5120640"/>
            <a:ext cx="105156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 sz="1400"/>
          </a:p>
        </p:txBody>
      </p:sp>
      <p:sp>
        <p:nvSpPr>
          <p:cNvPr id="18" name="Shape 16"/>
          <p:cNvSpPr/>
          <p:nvPr/>
        </p:nvSpPr>
        <p:spPr>
          <a:xfrm>
            <a:off x="777240" y="5358384"/>
            <a:ext cx="292608" cy="292608"/>
          </a:xfrm>
          <a:prstGeom prst="ellipse">
            <a:avLst/>
          </a:prstGeom>
          <a:solidFill>
            <a:srgbClr val="4A3428"/>
          </a:solidFill>
          <a:ln/>
        </p:spPr>
        <p:txBody>
          <a:bodyPr/>
          <a:lstStyle/>
          <a:p>
            <a:endParaRPr lang="cs-CZ" sz="1400"/>
          </a:p>
        </p:txBody>
      </p:sp>
      <p:sp>
        <p:nvSpPr>
          <p:cNvPr id="19" name="Text 17"/>
          <p:cNvSpPr/>
          <p:nvPr/>
        </p:nvSpPr>
        <p:spPr>
          <a:xfrm>
            <a:off x="1234440" y="512064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Média a kultura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703320" y="5120640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ARTE (Francie/Německo) · Wanjiru Koinange (Keňa) · orchestr Dabyeot (Korea) · Ubuntu Café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VYBRANÁ AKCE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Mezinárodní festival hudby a jídla, Smiřice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371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D97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548640" y="27889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ročník festivalu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3291840"/>
            <a:ext cx="51206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4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Festival jsme uspořádali v červnu 2025 ve spolupráci se starostou a městskou radou města Smiřice. Akce propojuje hudbu, jídlo a setkávání kultur – model spolupráce s obcí, který chceme rozvíjet dál.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4937760"/>
            <a:ext cx="5120640" cy="731520"/>
          </a:xfrm>
          <a:prstGeom prst="roundRect">
            <a:avLst>
              <a:gd name="adj" fmla="val 12500"/>
            </a:avLst>
          </a:prstGeom>
          <a:solidFill>
            <a:srgbClr val="EFE6D9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8" name="Text 6"/>
          <p:cNvSpPr/>
          <p:nvPr/>
        </p:nvSpPr>
        <p:spPr>
          <a:xfrm>
            <a:off x="731520" y="4937760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PŘES 2000 NÁVŠTĚVNÍKŮ </a:t>
            </a:r>
            <a:r>
              <a:rPr lang="en-US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 </a:t>
            </a:r>
            <a:r>
              <a:rPr lang="cs-CZ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 ÚČINKUJÍCÍCH 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1F5D53EA-3DEE-EB96-373C-1C1659C8B1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934" r="2922" b="7733"/>
          <a:stretch>
            <a:fillRect/>
          </a:stretch>
        </p:blipFill>
        <p:spPr>
          <a:xfrm>
            <a:off x="6162050" y="1298448"/>
            <a:ext cx="2960909" cy="3355848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E44CA325-ADE6-6FC2-8B04-1BCE636797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2024" y="5236674"/>
            <a:ext cx="1987976" cy="1324994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A0ADD5C3-7451-FC11-8096-CEB731E8CD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1670" y="4825581"/>
            <a:ext cx="2531714" cy="1687397"/>
          </a:xfrm>
          <a:prstGeom prst="rect">
            <a:avLst/>
          </a:prstGeom>
        </p:spPr>
      </p:pic>
      <p:pic>
        <p:nvPicPr>
          <p:cNvPr id="38" name="Obrázek 37">
            <a:extLst>
              <a:ext uri="{FF2B5EF4-FFF2-40B4-BE49-F238E27FC236}">
                <a16:creationId xmlns:a16="http://schemas.microsoft.com/office/drawing/2014/main" id="{74849301-B4E0-B98A-BFE1-61EAE37AE73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117" r="30598"/>
          <a:stretch>
            <a:fillRect/>
          </a:stretch>
        </p:blipFill>
        <p:spPr>
          <a:xfrm>
            <a:off x="9200000" y="1280160"/>
            <a:ext cx="2412880" cy="38953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Ubuntu Is Parada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5760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Kanál na YouTube, kterým Humanitas Afrika zvyšuje svou viditelnost. V roce 2025 jsme zveřejnili sedm videí.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386584"/>
            <a:ext cx="201168" cy="201168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Text 4"/>
          <p:cNvSpPr/>
          <p:nvPr/>
        </p:nvSpPr>
        <p:spPr>
          <a:xfrm>
            <a:off x="914400" y="2331720"/>
            <a:ext cx="5394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Multikulturní týden v Pardubicích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871216"/>
            <a:ext cx="201168" cy="201168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8" name="Text 6"/>
          <p:cNvSpPr/>
          <p:nvPr/>
        </p:nvSpPr>
        <p:spPr>
          <a:xfrm>
            <a:off x="914400" y="2816352"/>
            <a:ext cx="5394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Festival Afrofilm v Praze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355848"/>
            <a:ext cx="201168" cy="201168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0" name="Text 8"/>
          <p:cNvSpPr/>
          <p:nvPr/>
        </p:nvSpPr>
        <p:spPr>
          <a:xfrm>
            <a:off x="914400" y="3300984"/>
            <a:ext cx="5394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Festival hudby a jídla ve Smiřicích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3840480"/>
            <a:ext cx="201168" cy="201168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2" name="Text 10"/>
          <p:cNvSpPr/>
          <p:nvPr/>
        </p:nvSpPr>
        <p:spPr>
          <a:xfrm>
            <a:off x="914400" y="3785616"/>
            <a:ext cx="5394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Kolumbijská oslava nezávislosti a kulturní akce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4325112"/>
            <a:ext cx="201168" cy="201168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914400" y="4270248"/>
            <a:ext cx="5394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 šití oděvů v Obomu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4809744"/>
            <a:ext cx="201168" cy="201168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6" name="Text 14"/>
          <p:cNvSpPr/>
          <p:nvPr/>
        </p:nvSpPr>
        <p:spPr>
          <a:xfrm>
            <a:off x="914400" y="4754880"/>
            <a:ext cx="5394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Marocké kulturní dědictví a Den trůnu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48640" y="5294376"/>
            <a:ext cx="201168" cy="201168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8" name="Text 16"/>
          <p:cNvSpPr/>
          <p:nvPr/>
        </p:nvSpPr>
        <p:spPr>
          <a:xfrm>
            <a:off x="914400" y="5239512"/>
            <a:ext cx="5394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Výstava replik kolumbijského zlata</a:t>
            </a:r>
            <a:endParaRPr lang="en-US" sz="1400" dirty="0"/>
          </a:p>
        </p:txBody>
      </p:sp>
      <p:pic>
        <p:nvPicPr>
          <p:cNvPr id="42" name="Image 0" descr="assets/qr_y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689" y="5084064"/>
            <a:ext cx="1051560" cy="1051560"/>
          </a:xfrm>
          <a:prstGeom prst="rect">
            <a:avLst/>
          </a:prstGeom>
        </p:spPr>
      </p:pic>
      <p:sp>
        <p:nvSpPr>
          <p:cNvPr id="43" name="Text 40">
            <a:hlinkClick r:id="rId4"/>
          </p:cNvPr>
          <p:cNvSpPr/>
          <p:nvPr/>
        </p:nvSpPr>
        <p:spPr>
          <a:xfrm>
            <a:off x="5700846" y="5328101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u="sng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youtube.com/@ubuntuisparada</a:t>
            </a:r>
            <a:endParaRPr lang="en-US" sz="1200" dirty="0"/>
          </a:p>
        </p:txBody>
      </p:sp>
      <p:sp>
        <p:nvSpPr>
          <p:cNvPr id="44" name="Text 41"/>
          <p:cNvSpPr/>
          <p:nvPr/>
        </p:nvSpPr>
        <p:spPr>
          <a:xfrm>
            <a:off x="5732604" y="5734642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8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QR kód vede na kanál Ubuntu Is Parada</a:t>
            </a:r>
            <a:endParaRPr lang="en-US" sz="950" dirty="0"/>
          </a:p>
        </p:txBody>
      </p:sp>
      <p:sp>
        <p:nvSpPr>
          <p:cNvPr id="45" name="Text 42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46" name="Text 43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pic>
        <p:nvPicPr>
          <p:cNvPr id="48" name="Obrázek 47">
            <a:extLst>
              <a:ext uri="{FF2B5EF4-FFF2-40B4-BE49-F238E27FC236}">
                <a16:creationId xmlns:a16="http://schemas.microsoft.com/office/drawing/2014/main" id="{B3F7A062-018C-DA2A-5A69-988DB4D369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7084" y="301752"/>
            <a:ext cx="3266276" cy="1862220"/>
          </a:xfrm>
          <a:prstGeom prst="rect">
            <a:avLst/>
          </a:prstGeom>
        </p:spPr>
      </p:pic>
      <p:pic>
        <p:nvPicPr>
          <p:cNvPr id="50" name="Obrázek 49">
            <a:extLst>
              <a:ext uri="{FF2B5EF4-FFF2-40B4-BE49-F238E27FC236}">
                <a16:creationId xmlns:a16="http://schemas.microsoft.com/office/drawing/2014/main" id="{01F1549B-0B9C-D09C-6881-8785C52814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9360" y="2476751"/>
            <a:ext cx="3266276" cy="1862220"/>
          </a:xfrm>
          <a:prstGeom prst="rect">
            <a:avLst/>
          </a:prstGeom>
        </p:spPr>
      </p:pic>
      <p:pic>
        <p:nvPicPr>
          <p:cNvPr id="52" name="Obrázek 51">
            <a:extLst>
              <a:ext uri="{FF2B5EF4-FFF2-40B4-BE49-F238E27FC236}">
                <a16:creationId xmlns:a16="http://schemas.microsoft.com/office/drawing/2014/main" id="{8153A3A1-AC7A-6341-6C3F-99502016BF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249" y="4706451"/>
            <a:ext cx="3266275" cy="18548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LIDÉ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Dobrovolnictví a komunita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5577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Živá, kulturně bohatá a rozmanitá rodina Humanitas Afrika přivítala nového člena. Ludmila Pozdílková, dynamická a nadšená mladá česká studentka, se stala nejnovějším členem našeho týmu v České republice.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3200400"/>
            <a:ext cx="5577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700" i="1" dirty="0">
                <a:solidFill>
                  <a:srgbClr val="A63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„Práci Humanitas Afrika udržuje odhodlání a nasazení našich členů, dobrovolníků, patronů, přátel a příznivců, které všechny spojuje duch Ubuntu.“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48640" y="4800600"/>
            <a:ext cx="5577840" cy="868680"/>
          </a:xfrm>
          <a:prstGeom prst="roundRect">
            <a:avLst>
              <a:gd name="adj" fmla="val 10526"/>
            </a:avLst>
          </a:prstGeom>
          <a:solidFill>
            <a:srgbClr val="EFE6D9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7" name="Text 5"/>
          <p:cNvSpPr/>
          <p:nvPr/>
        </p:nvSpPr>
        <p:spPr>
          <a:xfrm>
            <a:off x="777240" y="4800600"/>
            <a:ext cx="5120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Hledáme nové dobrovolníky  ·  humanitasafrika.cz/cs/dobrovolnictvi-staze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675120" y="1554480"/>
            <a:ext cx="5120640" cy="3941251"/>
          </a:xfrm>
          <a:prstGeom prst="rect">
            <a:avLst/>
          </a:prstGeom>
          <a:solidFill>
            <a:srgbClr val="EFE6D9"/>
          </a:solidFill>
          <a:ln w="12700">
            <a:solidFill>
              <a:srgbClr val="D97A2B"/>
            </a:solidFill>
            <a:prstDash val="dash"/>
          </a:ln>
        </p:spPr>
        <p:txBody>
          <a:bodyPr/>
          <a:lstStyle/>
          <a:p>
            <a:endParaRPr lang="cs-CZ"/>
          </a:p>
        </p:txBody>
      </p:sp>
      <p:sp>
        <p:nvSpPr>
          <p:cNvPr id="9" name="Shape 7"/>
          <p:cNvSpPr/>
          <p:nvPr/>
        </p:nvSpPr>
        <p:spPr>
          <a:xfrm>
            <a:off x="8759952" y="3108960"/>
            <a:ext cx="768096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0" name="Shape 8"/>
          <p:cNvSpPr/>
          <p:nvPr/>
        </p:nvSpPr>
        <p:spPr>
          <a:xfrm>
            <a:off x="8988552" y="3227832"/>
            <a:ext cx="310896" cy="310896"/>
          </a:xfrm>
          <a:prstGeom prst="ellipse">
            <a:avLst/>
          </a:prstGeom>
          <a:solidFill>
            <a:srgbClr val="E2D5C2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1" name="Shape 9"/>
          <p:cNvSpPr/>
          <p:nvPr/>
        </p:nvSpPr>
        <p:spPr>
          <a:xfrm>
            <a:off x="8979408" y="3026664"/>
            <a:ext cx="329184" cy="82296"/>
          </a:xfrm>
          <a:prstGeom prst="rect">
            <a:avLst/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Text 10"/>
          <p:cNvSpPr/>
          <p:nvPr/>
        </p:nvSpPr>
        <p:spPr>
          <a:xfrm>
            <a:off x="6812280" y="3767328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[DOPLNIT FOTOGRAFII TÝMU]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903720" y="4078224"/>
            <a:ext cx="448056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Skupinová fotografie týmu a dobrovolníků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při společné práci. Horizontální formát.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Souhlas všech zobrazovaných osob.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E9E36597-2863-7824-E651-0ECEB0965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966" y="1697705"/>
            <a:ext cx="4909394" cy="368204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F6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01168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EFE6D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6400" dirty="0"/>
          </a:p>
        </p:txBody>
      </p:sp>
      <p:sp>
        <p:nvSpPr>
          <p:cNvPr id="3" name="Text 1"/>
          <p:cNvSpPr/>
          <p:nvPr/>
        </p:nvSpPr>
        <p:spPr>
          <a:xfrm>
            <a:off x="548640" y="3108960"/>
            <a:ext cx="5852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Projekty v Africe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548640" y="4343400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6E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Ghana a Keňa · vzdělávání, odborná příprava, podpora žen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899433" y="1133856"/>
            <a:ext cx="6127725" cy="4672584"/>
          </a:xfrm>
          <a:prstGeom prst="rect">
            <a:avLst/>
          </a:prstGeom>
          <a:solidFill>
            <a:srgbClr val="EFE6D9"/>
          </a:solidFill>
          <a:ln w="12700">
            <a:solidFill>
              <a:srgbClr val="D97A2B"/>
            </a:solidFill>
            <a:prstDash val="dash"/>
          </a:ln>
        </p:spPr>
        <p:txBody>
          <a:bodyPr/>
          <a:lstStyle/>
          <a:p>
            <a:endParaRPr lang="cs-CZ"/>
          </a:p>
        </p:txBody>
      </p:sp>
      <p:sp>
        <p:nvSpPr>
          <p:cNvPr id="6" name="Shape 4"/>
          <p:cNvSpPr/>
          <p:nvPr/>
        </p:nvSpPr>
        <p:spPr>
          <a:xfrm>
            <a:off x="8805672" y="2926080"/>
            <a:ext cx="768096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Shape 5"/>
          <p:cNvSpPr/>
          <p:nvPr/>
        </p:nvSpPr>
        <p:spPr>
          <a:xfrm>
            <a:off x="9034272" y="3044952"/>
            <a:ext cx="310896" cy="310896"/>
          </a:xfrm>
          <a:prstGeom prst="ellipse">
            <a:avLst/>
          </a:prstGeom>
          <a:solidFill>
            <a:srgbClr val="E2D5C2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8" name="Shape 6"/>
          <p:cNvSpPr/>
          <p:nvPr/>
        </p:nvSpPr>
        <p:spPr>
          <a:xfrm>
            <a:off x="9025128" y="2843784"/>
            <a:ext cx="329184" cy="82296"/>
          </a:xfrm>
          <a:prstGeom prst="rect">
            <a:avLst/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 7"/>
          <p:cNvSpPr/>
          <p:nvPr/>
        </p:nvSpPr>
        <p:spPr>
          <a:xfrm>
            <a:off x="6903720" y="3584448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[DOPLNIT FOTOGRAFII PROJEKTU]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995160" y="3895344"/>
            <a:ext cx="43891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Účastníci při konkrétní činnosti,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nikoli pouze skupinové pózování.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Zachovat důstojnost zobrazovaných osob.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6C204A99-231B-142F-33AE-366682F1F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13889"/>
            <a:ext cx="5713446" cy="428508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GHANA · OBOM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Krejčovská dílna a šicí stroje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5577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Zahájili jsme kampaň na sběr použitých šicích strojů pro projekt šití oděvů v Obomu. V listopadu 2025 byla první várka pěti strojů, darovaných našimi patrony a veřejností v České republice, úspěšně odeslána do Ghany. V iniciativě pokračujeme a vítáme další podporu.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3703320"/>
            <a:ext cx="868680" cy="868680"/>
          </a:xfrm>
          <a:prstGeom prst="ellipse">
            <a:avLst/>
          </a:prstGeom>
          <a:solidFill>
            <a:srgbClr val="D97A2B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 sz="1400"/>
          </a:p>
        </p:txBody>
      </p:sp>
      <p:sp>
        <p:nvSpPr>
          <p:cNvPr id="6" name="Text 4"/>
          <p:cNvSpPr/>
          <p:nvPr/>
        </p:nvSpPr>
        <p:spPr>
          <a:xfrm>
            <a:off x="548640" y="370332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65760" y="4663440"/>
            <a:ext cx="1234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Sběr strojů v ČR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1463040" y="4133088"/>
            <a:ext cx="457200" cy="0"/>
          </a:xfrm>
          <a:prstGeom prst="line">
            <a:avLst/>
          </a:prstGeom>
          <a:noFill/>
          <a:ln w="1905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 sz="1400"/>
          </a:p>
        </p:txBody>
      </p:sp>
      <p:sp>
        <p:nvSpPr>
          <p:cNvPr id="9" name="Shape 7"/>
          <p:cNvSpPr/>
          <p:nvPr/>
        </p:nvSpPr>
        <p:spPr>
          <a:xfrm>
            <a:off x="1965960" y="3703320"/>
            <a:ext cx="868680" cy="868680"/>
          </a:xfrm>
          <a:prstGeom prst="ellipse">
            <a:avLst/>
          </a:prstGeom>
          <a:solidFill>
            <a:srgbClr val="EFE6D9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 sz="1400"/>
          </a:p>
        </p:txBody>
      </p:sp>
      <p:sp>
        <p:nvSpPr>
          <p:cNvPr id="10" name="Text 8"/>
          <p:cNvSpPr/>
          <p:nvPr/>
        </p:nvSpPr>
        <p:spPr>
          <a:xfrm>
            <a:off x="1965960" y="370332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34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783080" y="4663440"/>
            <a:ext cx="1234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Přeprava do Ghany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880360" y="4133088"/>
            <a:ext cx="457200" cy="0"/>
          </a:xfrm>
          <a:prstGeom prst="line">
            <a:avLst/>
          </a:prstGeom>
          <a:noFill/>
          <a:ln w="1905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 sz="1400"/>
          </a:p>
        </p:txBody>
      </p:sp>
      <p:sp>
        <p:nvSpPr>
          <p:cNvPr id="13" name="Shape 11"/>
          <p:cNvSpPr/>
          <p:nvPr/>
        </p:nvSpPr>
        <p:spPr>
          <a:xfrm>
            <a:off x="3383280" y="3703320"/>
            <a:ext cx="868680" cy="868680"/>
          </a:xfrm>
          <a:prstGeom prst="ellipse">
            <a:avLst/>
          </a:prstGeom>
          <a:solidFill>
            <a:srgbClr val="EFE6D9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 sz="1400"/>
          </a:p>
        </p:txBody>
      </p:sp>
      <p:sp>
        <p:nvSpPr>
          <p:cNvPr id="14" name="Text 12"/>
          <p:cNvSpPr/>
          <p:nvPr/>
        </p:nvSpPr>
        <p:spPr>
          <a:xfrm>
            <a:off x="3383280" y="370332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34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200400" y="4663440"/>
            <a:ext cx="1234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Dílna v Obomu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297680" y="4133088"/>
            <a:ext cx="457200" cy="0"/>
          </a:xfrm>
          <a:prstGeom prst="line">
            <a:avLst/>
          </a:prstGeom>
          <a:noFill/>
          <a:ln w="1905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 sz="1400"/>
          </a:p>
        </p:txBody>
      </p:sp>
      <p:sp>
        <p:nvSpPr>
          <p:cNvPr id="17" name="Shape 15"/>
          <p:cNvSpPr/>
          <p:nvPr/>
        </p:nvSpPr>
        <p:spPr>
          <a:xfrm>
            <a:off x="4800600" y="3703320"/>
            <a:ext cx="868680" cy="868680"/>
          </a:xfrm>
          <a:prstGeom prst="ellipse">
            <a:avLst/>
          </a:prstGeom>
          <a:solidFill>
            <a:srgbClr val="EFE6D9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 sz="1400"/>
          </a:p>
        </p:txBody>
      </p:sp>
      <p:sp>
        <p:nvSpPr>
          <p:cNvPr id="18" name="Text 16"/>
          <p:cNvSpPr/>
          <p:nvPr/>
        </p:nvSpPr>
        <p:spPr>
          <a:xfrm>
            <a:off x="4800600" y="370332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34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617720" y="4663440"/>
            <a:ext cx="1234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Odborná příprava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18160" y="5339443"/>
            <a:ext cx="5577840" cy="685800"/>
          </a:xfrm>
          <a:prstGeom prst="roundRect">
            <a:avLst>
              <a:gd name="adj" fmla="val 13333"/>
            </a:avLst>
          </a:prstGeom>
          <a:solidFill>
            <a:srgbClr val="EFE6D9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21" name="Text 19"/>
          <p:cNvSpPr/>
          <p:nvPr/>
        </p:nvSpPr>
        <p:spPr>
          <a:xfrm>
            <a:off x="594360" y="5339443"/>
            <a:ext cx="5577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šicích strojů odesláno (listopad 2025)  ·</a:t>
            </a:r>
            <a:r>
              <a:rPr lang="cs-CZ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17 PROŠKOLENÝCH ŽEN </a:t>
            </a:r>
            <a:endParaRPr lang="en-US" sz="1600" dirty="0">
              <a:highlight>
                <a:srgbClr val="FFFF00"/>
              </a:highlight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400799" y="1884784"/>
            <a:ext cx="5505061" cy="3797559"/>
          </a:xfrm>
          <a:prstGeom prst="rect">
            <a:avLst/>
          </a:prstGeom>
          <a:solidFill>
            <a:srgbClr val="EFE6D9"/>
          </a:solidFill>
          <a:ln w="12700">
            <a:solidFill>
              <a:srgbClr val="D97A2B"/>
            </a:solidFill>
            <a:prstDash val="dash"/>
          </a:ln>
        </p:spPr>
        <p:txBody>
          <a:bodyPr/>
          <a:lstStyle/>
          <a:p>
            <a:endParaRPr lang="cs-CZ"/>
          </a:p>
        </p:txBody>
      </p:sp>
      <p:sp>
        <p:nvSpPr>
          <p:cNvPr id="23" name="Shape 21"/>
          <p:cNvSpPr/>
          <p:nvPr/>
        </p:nvSpPr>
        <p:spPr>
          <a:xfrm>
            <a:off x="8759952" y="3291840"/>
            <a:ext cx="768096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4" name="Shape 22"/>
          <p:cNvSpPr/>
          <p:nvPr/>
        </p:nvSpPr>
        <p:spPr>
          <a:xfrm>
            <a:off x="8988552" y="3410712"/>
            <a:ext cx="310896" cy="310896"/>
          </a:xfrm>
          <a:prstGeom prst="ellipse">
            <a:avLst/>
          </a:prstGeom>
          <a:solidFill>
            <a:srgbClr val="E2D5C2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5" name="Shape 23"/>
          <p:cNvSpPr/>
          <p:nvPr/>
        </p:nvSpPr>
        <p:spPr>
          <a:xfrm>
            <a:off x="8979408" y="3209544"/>
            <a:ext cx="329184" cy="82296"/>
          </a:xfrm>
          <a:prstGeom prst="rect">
            <a:avLst/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6" name="Text 24"/>
          <p:cNvSpPr/>
          <p:nvPr/>
        </p:nvSpPr>
        <p:spPr>
          <a:xfrm>
            <a:off x="6812280" y="3950208"/>
            <a:ext cx="4663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[DOPLNIT FOTOGRAFII PROJEKTU]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903720" y="4261104"/>
            <a:ext cx="44805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Doporučeno: účastnice dílny při práci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 šicího stroje. Vertikální nebo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horizontální formát, min. 1600 px.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Souhlas se zveřejněním nutný.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4F563A8F-70AD-A1AB-98A8-5EF1B661A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2" y="2027933"/>
            <a:ext cx="5303521" cy="353365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EFE6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GHANA · KEŇA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Vzdělávání a odborná příprava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Navzdory mnoha výzvám, kterým čelí malé nevládní organizace, jsme pokračovali v přispívání na projekty vzdělávání a odborné přípravy znevýhodněných dětí v Ghaně a Keni.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512064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Shape 4"/>
          <p:cNvSpPr/>
          <p:nvPr/>
        </p:nvSpPr>
        <p:spPr>
          <a:xfrm>
            <a:off x="804672" y="2679192"/>
            <a:ext cx="310896" cy="310896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7" name="Text 5"/>
          <p:cNvSpPr/>
          <p:nvPr/>
        </p:nvSpPr>
        <p:spPr>
          <a:xfrm>
            <a:off x="1234440" y="2642616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Ghana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04672" y="3136392"/>
            <a:ext cx="46085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 v Ghaně zastupuje pan Emmanuel Hayford. Působíme v komunitě Obom – vzdělávání, odborná příprava, krejčovská dílna.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17920" y="2423160"/>
            <a:ext cx="512064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0" name="Shape 8"/>
          <p:cNvSpPr/>
          <p:nvPr/>
        </p:nvSpPr>
        <p:spPr>
          <a:xfrm>
            <a:off x="6473952" y="2679192"/>
            <a:ext cx="310896" cy="310896"/>
          </a:xfrm>
          <a:prstGeom prst="ellipse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1" name="Text 9"/>
          <p:cNvSpPr/>
          <p:nvPr/>
        </p:nvSpPr>
        <p:spPr>
          <a:xfrm>
            <a:off x="6903720" y="2642616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Keňa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73952" y="3136392"/>
            <a:ext cx="460857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Keni spolupracuje Humanitas Afrika s fondem Hanne Howard Fund na podpoře vzdělávání znevýhodněných dětí.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4526280"/>
            <a:ext cx="338328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685800" y="4729820"/>
            <a:ext cx="310896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1600" b="1" dirty="0">
                <a:solidFill>
                  <a:srgbClr val="4A34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 </a:t>
            </a:r>
            <a:r>
              <a:rPr lang="en-US" sz="1600" b="1" dirty="0">
                <a:solidFill>
                  <a:srgbClr val="4A34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PODPOŘENÝCH DĚTÍ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8368" y="5234940"/>
            <a:ext cx="31638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210381" y="4534087"/>
            <a:ext cx="338328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7" name="Text 15"/>
          <p:cNvSpPr/>
          <p:nvPr/>
        </p:nvSpPr>
        <p:spPr>
          <a:xfrm>
            <a:off x="4297680" y="4748971"/>
            <a:ext cx="310896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1600" b="1" dirty="0">
                <a:solidFill>
                  <a:srgbClr val="4A34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 </a:t>
            </a:r>
            <a:r>
              <a:rPr lang="en-US" sz="1600" b="1" dirty="0">
                <a:solidFill>
                  <a:srgbClr val="4A34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PATRONŮ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270248" y="5234940"/>
            <a:ext cx="31638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909560" y="4526280"/>
            <a:ext cx="338328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0" name="Text 18"/>
          <p:cNvSpPr/>
          <p:nvPr/>
        </p:nvSpPr>
        <p:spPr>
          <a:xfrm>
            <a:off x="8060436" y="4819837"/>
            <a:ext cx="310896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1600" b="1" dirty="0">
                <a:solidFill>
                  <a:srgbClr val="4A3428"/>
                </a:solidFill>
                <a:latin typeface="Cambria" pitchFamily="34" charset="0"/>
                <a:ea typeface="Cambria" pitchFamily="34" charset="-122"/>
              </a:rPr>
              <a:t>259 227 Kč dary pro Afriku  v roce 2026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882128" y="5234940"/>
            <a:ext cx="31638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KOMUNITA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Podpora žen a komunitní centrum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79120" y="1046988"/>
            <a:ext cx="53949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Rozvoj místních komunit podporujeme prostřednictvím projektů, jejichž cílem je zlepšit sociální a ekonomické postavení místních žen. Komunitní centrum v Obomu je zázemím pro odbornou přípravu a setkávání.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59509" y="2620532"/>
            <a:ext cx="201168" cy="201168"/>
          </a:xfrm>
          <a:prstGeom prst="ellipse">
            <a:avLst/>
          </a:prstGeom>
          <a:solidFill>
            <a:srgbClr val="A63A2E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Text 4"/>
          <p:cNvSpPr/>
          <p:nvPr/>
        </p:nvSpPr>
        <p:spPr>
          <a:xfrm>
            <a:off x="932688" y="25146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Spolupráce s ženskými skupinami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63994" y="3129534"/>
            <a:ext cx="201168" cy="201168"/>
          </a:xfrm>
          <a:prstGeom prst="ellipse">
            <a:avLst/>
          </a:prstGeom>
          <a:solidFill>
            <a:srgbClr val="A63A2E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8" name="Text 6"/>
          <p:cNvSpPr/>
          <p:nvPr/>
        </p:nvSpPr>
        <p:spPr>
          <a:xfrm>
            <a:off x="932688" y="30632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Vzdělávání a odborná příprava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3641986"/>
            <a:ext cx="201168" cy="201168"/>
          </a:xfrm>
          <a:prstGeom prst="ellipse">
            <a:avLst/>
          </a:prstGeom>
          <a:solidFill>
            <a:srgbClr val="A63A2E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0" name="Text 8"/>
          <p:cNvSpPr/>
          <p:nvPr/>
        </p:nvSpPr>
        <p:spPr>
          <a:xfrm>
            <a:off x="929751" y="3569094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Krejčovská dílna Humanitas Afrika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55368" y="4199382"/>
            <a:ext cx="201168" cy="201168"/>
          </a:xfrm>
          <a:prstGeom prst="ellipse">
            <a:avLst/>
          </a:prstGeom>
          <a:solidFill>
            <a:srgbClr val="A63A2E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2" name="Text 10"/>
          <p:cNvSpPr/>
          <p:nvPr/>
        </p:nvSpPr>
        <p:spPr>
          <a:xfrm>
            <a:off x="929751" y="4094874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 nového komunitního centra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394960" y="3067812"/>
            <a:ext cx="2967228" cy="3534156"/>
          </a:xfrm>
          <a:prstGeom prst="rect">
            <a:avLst/>
          </a:prstGeom>
          <a:solidFill>
            <a:srgbClr val="EFE6D9"/>
          </a:solidFill>
          <a:ln w="12700">
            <a:solidFill>
              <a:srgbClr val="D97A2B"/>
            </a:solidFill>
            <a:prstDash val="dash"/>
          </a:ln>
        </p:spPr>
        <p:txBody>
          <a:bodyPr/>
          <a:lstStyle/>
          <a:p>
            <a:endParaRPr lang="cs-CZ"/>
          </a:p>
        </p:txBody>
      </p:sp>
      <p:sp>
        <p:nvSpPr>
          <p:cNvPr id="20" name="Shape 18"/>
          <p:cNvSpPr/>
          <p:nvPr/>
        </p:nvSpPr>
        <p:spPr>
          <a:xfrm>
            <a:off x="8657328" y="1709928"/>
            <a:ext cx="3151213" cy="4114800"/>
          </a:xfrm>
          <a:prstGeom prst="rect">
            <a:avLst/>
          </a:prstGeom>
          <a:solidFill>
            <a:srgbClr val="EFE6D9"/>
          </a:solidFill>
          <a:ln w="12700">
            <a:solidFill>
              <a:srgbClr val="D97A2B"/>
            </a:solidFill>
            <a:prstDash val="dash"/>
          </a:ln>
        </p:spPr>
        <p:txBody>
          <a:bodyPr/>
          <a:lstStyle/>
          <a:p>
            <a:endParaRPr lang="cs-CZ"/>
          </a:p>
        </p:txBody>
      </p:sp>
      <p:sp>
        <p:nvSpPr>
          <p:cNvPr id="21" name="Shape 19"/>
          <p:cNvSpPr/>
          <p:nvPr/>
        </p:nvSpPr>
        <p:spPr>
          <a:xfrm>
            <a:off x="9971532" y="3108960"/>
            <a:ext cx="768096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2" name="Shape 20"/>
          <p:cNvSpPr/>
          <p:nvPr/>
        </p:nvSpPr>
        <p:spPr>
          <a:xfrm>
            <a:off x="10200132" y="3227832"/>
            <a:ext cx="310896" cy="310896"/>
          </a:xfrm>
          <a:prstGeom prst="ellipse">
            <a:avLst/>
          </a:prstGeom>
          <a:solidFill>
            <a:srgbClr val="E2D5C2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3" name="Shape 21"/>
          <p:cNvSpPr/>
          <p:nvPr/>
        </p:nvSpPr>
        <p:spPr>
          <a:xfrm>
            <a:off x="10190988" y="3026664"/>
            <a:ext cx="329184" cy="82296"/>
          </a:xfrm>
          <a:prstGeom prst="rect">
            <a:avLst/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4" name="Text 22"/>
          <p:cNvSpPr/>
          <p:nvPr/>
        </p:nvSpPr>
        <p:spPr>
          <a:xfrm>
            <a:off x="9235440" y="3767328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[DOPLNIT FOTOGRAFII]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9326880" y="4078224"/>
            <a:ext cx="205740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Vertikální záběr: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komunitní centrum v Obomu.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  <p:pic>
        <p:nvPicPr>
          <p:cNvPr id="35" name="Obrázek 34">
            <a:extLst>
              <a:ext uri="{FF2B5EF4-FFF2-40B4-BE49-F238E27FC236}">
                <a16:creationId xmlns:a16="http://schemas.microsoft.com/office/drawing/2014/main" id="{1B17187C-CC40-AC07-6F26-5361FD64D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606" y="3227832"/>
            <a:ext cx="2667935" cy="3236171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0C06FEFE-4D67-72C2-DD03-C213E3136F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0960" y="1773822"/>
            <a:ext cx="2967228" cy="3956303"/>
          </a:xfrm>
          <a:prstGeom prst="rect">
            <a:avLst/>
          </a:prstGeom>
        </p:spPr>
      </p:pic>
      <p:sp>
        <p:nvSpPr>
          <p:cNvPr id="15" name="Shape 5">
            <a:extLst>
              <a:ext uri="{FF2B5EF4-FFF2-40B4-BE49-F238E27FC236}">
                <a16:creationId xmlns:a16="http://schemas.microsoft.com/office/drawing/2014/main" id="{7C3BD64A-C71F-53A9-87F6-D331F04A7175}"/>
              </a:ext>
            </a:extLst>
          </p:cNvPr>
          <p:cNvSpPr/>
          <p:nvPr/>
        </p:nvSpPr>
        <p:spPr>
          <a:xfrm>
            <a:off x="265648" y="5015398"/>
            <a:ext cx="4937760" cy="731520"/>
          </a:xfrm>
          <a:prstGeom prst="roundRect">
            <a:avLst>
              <a:gd name="adj" fmla="val 12500"/>
            </a:avLst>
          </a:prstGeom>
          <a:solidFill>
            <a:srgbClr val="EFE6D9"/>
          </a:solidFill>
          <a:ln/>
        </p:spPr>
        <p:txBody>
          <a:bodyPr/>
          <a:lstStyle/>
          <a:p>
            <a:pPr algn="ctr"/>
            <a:r>
              <a:rPr lang="cs-CZ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Podpořte nás na Darujme.cz</a:t>
            </a:r>
            <a:br>
              <a:rPr lang="cs-CZ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cs-CZ" sz="16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https://www.darujme.cz/projekt/1209952</a:t>
            </a:r>
          </a:p>
          <a:p>
            <a:pPr algn="ctr"/>
            <a:endParaRPr lang="en-US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68A576A8-007C-734C-1A8E-63D2371440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7836" y="1280160"/>
            <a:ext cx="1637096" cy="1637096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02B1EF2D-2270-EEBC-935F-19F5725DC243}"/>
              </a:ext>
            </a:extLst>
          </p:cNvPr>
          <p:cNvSpPr txBox="1"/>
          <p:nvPr/>
        </p:nvSpPr>
        <p:spPr>
          <a:xfrm>
            <a:off x="7472891" y="1012161"/>
            <a:ext cx="6094562" cy="238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8A8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QR </a:t>
            </a:r>
            <a:r>
              <a:rPr lang="en-US" sz="950" dirty="0" err="1">
                <a:solidFill>
                  <a:srgbClr val="8A8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kód</a:t>
            </a:r>
            <a:r>
              <a:rPr lang="en-US" sz="950" dirty="0">
                <a:solidFill>
                  <a:srgbClr val="8A8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8A8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vede</a:t>
            </a:r>
            <a:r>
              <a:rPr lang="en-US" sz="950" dirty="0">
                <a:solidFill>
                  <a:srgbClr val="8A8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8A8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</a:t>
            </a:r>
            <a:r>
              <a:rPr lang="en-US" sz="950" dirty="0">
                <a:solidFill>
                  <a:srgbClr val="8A8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cs-CZ" sz="950" dirty="0">
                <a:solidFill>
                  <a:srgbClr val="8A81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náš projekt na Darujme.cz </a:t>
            </a:r>
            <a:endParaRPr lang="en-US" sz="9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FINANČNÍ ČÁST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77240" y="1554480"/>
            <a:ext cx="4754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355080" y="169164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graphicFrame>
        <p:nvGraphicFramePr>
          <p:cNvPr id="10" name="Chart 0"/>
          <p:cNvGraphicFramePr/>
          <p:nvPr/>
        </p:nvGraphicFramePr>
        <p:xfrm>
          <a:off x="6355080" y="2057400"/>
          <a:ext cx="5120640" cy="3063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7"/>
          <p:cNvSpPr/>
          <p:nvPr/>
        </p:nvSpPr>
        <p:spPr>
          <a:xfrm>
            <a:off x="6217920" y="5257800"/>
            <a:ext cx="5394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88E36CE9-4BD3-D76B-043B-E9AE7D9B22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6470" y="267315"/>
            <a:ext cx="5894259" cy="633896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6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NAŠE FILOZOFIE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UBUNTU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6035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A63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„Lidskost vůči druhým.“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2514600"/>
            <a:ext cx="5852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Ubuntu je africká filozofie jednoty, sounáležitosti a vzájemné závislosti. Je dlouhodobou vůdčí filozofií Humanitas Afrika: vírou v odolnost a jednotu našeho společného lidství tváří v tvář všem nepříznivým okolnostem.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48640" y="47091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Naše heslo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4983480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6F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Konektivita  ·  Solidarita  ·  Pohostinnost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7223760" y="1188720"/>
            <a:ext cx="4023360" cy="40233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Shape 7"/>
          <p:cNvSpPr/>
          <p:nvPr/>
        </p:nvSpPr>
        <p:spPr>
          <a:xfrm>
            <a:off x="8366760" y="1874520"/>
            <a:ext cx="566928" cy="566928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0" name="Shape 8"/>
          <p:cNvSpPr/>
          <p:nvPr/>
        </p:nvSpPr>
        <p:spPr>
          <a:xfrm>
            <a:off x="9829800" y="1874520"/>
            <a:ext cx="566928" cy="566928"/>
          </a:xfrm>
          <a:prstGeom prst="ellipse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1" name="Shape 9"/>
          <p:cNvSpPr/>
          <p:nvPr/>
        </p:nvSpPr>
        <p:spPr>
          <a:xfrm>
            <a:off x="8366760" y="3246120"/>
            <a:ext cx="566928" cy="566928"/>
          </a:xfrm>
          <a:prstGeom prst="ellipse">
            <a:avLst/>
          </a:prstGeom>
          <a:solidFill>
            <a:srgbClr val="A63A2E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2" name="Shape 10"/>
          <p:cNvSpPr/>
          <p:nvPr/>
        </p:nvSpPr>
        <p:spPr>
          <a:xfrm>
            <a:off x="9829800" y="3246120"/>
            <a:ext cx="566928" cy="566928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3" name="Shape 11"/>
          <p:cNvSpPr/>
          <p:nvPr/>
        </p:nvSpPr>
        <p:spPr>
          <a:xfrm>
            <a:off x="9098280" y="2560320"/>
            <a:ext cx="566928" cy="566928"/>
          </a:xfrm>
          <a:prstGeom prst="ellipse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4" name="Shape 12"/>
          <p:cNvSpPr/>
          <p:nvPr/>
        </p:nvSpPr>
        <p:spPr>
          <a:xfrm>
            <a:off x="9098280" y="3977640"/>
            <a:ext cx="566928" cy="566928"/>
          </a:xfrm>
          <a:prstGeom prst="ellipse">
            <a:avLst/>
          </a:prstGeom>
          <a:solidFill>
            <a:srgbClr val="A63A2E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5" name="Shape 13"/>
          <p:cNvSpPr/>
          <p:nvPr/>
        </p:nvSpPr>
        <p:spPr>
          <a:xfrm>
            <a:off x="7635240" y="2560320"/>
            <a:ext cx="566928" cy="566928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6" name="Shape 14"/>
          <p:cNvSpPr/>
          <p:nvPr/>
        </p:nvSpPr>
        <p:spPr>
          <a:xfrm>
            <a:off x="10561320" y="2560320"/>
            <a:ext cx="566928" cy="566928"/>
          </a:xfrm>
          <a:prstGeom prst="ellipse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7" name="Text 15"/>
          <p:cNvSpPr/>
          <p:nvPr/>
        </p:nvSpPr>
        <p:spPr>
          <a:xfrm>
            <a:off x="7223760" y="534924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Jsem, protože jsme.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6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FINANČNÍ ČÁST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2775118" y="2011680"/>
            <a:ext cx="4754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606040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6355080" y="169164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graphicFrame>
        <p:nvGraphicFramePr>
          <p:cNvPr id="10" name="Chart 0"/>
          <p:cNvGraphicFramePr/>
          <p:nvPr/>
        </p:nvGraphicFramePr>
        <p:xfrm>
          <a:off x="6355080" y="2057400"/>
          <a:ext cx="5120640" cy="3063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7"/>
          <p:cNvSpPr/>
          <p:nvPr/>
        </p:nvSpPr>
        <p:spPr>
          <a:xfrm>
            <a:off x="6217920" y="5257800"/>
            <a:ext cx="5394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34BD63DD-596D-792F-FBAF-1F6E1C4B8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9317" y="742400"/>
            <a:ext cx="7478169" cy="515374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VÝHLED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Priority pro rok 2026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394960" cy="1874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Shape 3"/>
          <p:cNvSpPr/>
          <p:nvPr/>
        </p:nvSpPr>
        <p:spPr>
          <a:xfrm>
            <a:off x="804672" y="1901952"/>
            <a:ext cx="310896" cy="310896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Text 4"/>
          <p:cNvSpPr/>
          <p:nvPr/>
        </p:nvSpPr>
        <p:spPr>
          <a:xfrm>
            <a:off x="1234440" y="1865376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Pokračování kampaně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04672" y="2359152"/>
            <a:ext cx="48828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Sběr a odesílání dalších šicích strojů pro dílnu v Obomu. Vítáme další podporu.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217920" y="1645920"/>
            <a:ext cx="5394960" cy="1874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Shape 7"/>
          <p:cNvSpPr/>
          <p:nvPr/>
        </p:nvSpPr>
        <p:spPr>
          <a:xfrm>
            <a:off x="6473952" y="1901952"/>
            <a:ext cx="310896" cy="310896"/>
          </a:xfrm>
          <a:prstGeom prst="ellipse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0" name="Text 8"/>
          <p:cNvSpPr/>
          <p:nvPr/>
        </p:nvSpPr>
        <p:spPr>
          <a:xfrm>
            <a:off x="6903720" y="1865376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Vzdělávání dětí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73952" y="2359152"/>
            <a:ext cx="48828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 err="1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Pokračování</a:t>
            </a: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podpory</a:t>
            </a: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vzdělávání</a:t>
            </a: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200" dirty="0" err="1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odborné</a:t>
            </a: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přípravy</a:t>
            </a: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 </a:t>
            </a:r>
            <a:r>
              <a:rPr lang="en-US" sz="1200" dirty="0" err="1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Ghaně</a:t>
            </a: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Keni</a:t>
            </a:r>
            <a:r>
              <a:rPr lang="cs-CZ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 </a:t>
            </a:r>
          </a:p>
          <a:p>
            <a:pPr marL="0" indent="0">
              <a:lnSpc>
                <a:spcPct val="112000"/>
              </a:lnSpc>
              <a:buNone/>
            </a:pP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3749040"/>
            <a:ext cx="5394960" cy="1874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3" name="Shape 11"/>
          <p:cNvSpPr/>
          <p:nvPr/>
        </p:nvSpPr>
        <p:spPr>
          <a:xfrm>
            <a:off x="804672" y="4005072"/>
            <a:ext cx="310896" cy="310896"/>
          </a:xfrm>
          <a:prstGeom prst="ellipse">
            <a:avLst/>
          </a:prstGeom>
          <a:solidFill>
            <a:srgbClr val="A63A2E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1234440" y="3968496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Kulturní a komunitní akce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04672" y="4462272"/>
            <a:ext cx="48828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Rozvoj spoluprací navázaných v roce 2025, mimo </a:t>
            </a:r>
            <a:r>
              <a:rPr lang="en-US" sz="1200" dirty="0" err="1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jiné</a:t>
            </a: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festival</a:t>
            </a:r>
            <a:r>
              <a:rPr lang="cs-CZ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cs-CZ" sz="1200" dirty="0" err="1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Vinobrani</a:t>
            </a:r>
            <a:r>
              <a:rPr lang="cs-CZ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 Praze</a:t>
            </a:r>
            <a:r>
              <a:rPr lang="en-US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217920" y="3776472"/>
            <a:ext cx="5394960" cy="1874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sp>
        <p:nvSpPr>
          <p:cNvPr id="17" name="Shape 15"/>
          <p:cNvSpPr/>
          <p:nvPr/>
        </p:nvSpPr>
        <p:spPr>
          <a:xfrm>
            <a:off x="6473952" y="4005072"/>
            <a:ext cx="310896" cy="310896"/>
          </a:xfrm>
          <a:prstGeom prst="ellipse">
            <a:avLst/>
          </a:prstGeom>
          <a:solidFill>
            <a:srgbClr val="4A342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8" name="Text 16"/>
          <p:cNvSpPr/>
          <p:nvPr/>
        </p:nvSpPr>
        <p:spPr>
          <a:xfrm>
            <a:off x="6903720" y="3968496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5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</a:rPr>
              <a:t>První společensky odpovědná cesta do Ghany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73952" y="4462272"/>
            <a:ext cx="48828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cs-CZ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Společensky odpovědná skupinová cesta do Ghany pro patrony a příznivce </a:t>
            </a:r>
            <a:r>
              <a:rPr lang="cs-CZ" sz="1200" dirty="0" err="1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</a:t>
            </a:r>
            <a:r>
              <a:rPr lang="cs-CZ" sz="12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Afrika. </a:t>
            </a:r>
          </a:p>
          <a:p>
            <a:pPr marL="0" indent="0">
              <a:lnSpc>
                <a:spcPct val="112000"/>
              </a:lnSpc>
              <a:buNone/>
            </a:pP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PODĚKOVÁNÍ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Děkujeme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57607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Pozitivní a vlivná práce Humanitas Afrika v uplynulých 25 letech byla podpořena odhodláním a nasazením našich členů, dobrovolníků, patronů, přátel a příznivců, které všechny spojuje duch Ubuntu. Hluboce si vážíme jejich obrovského přínosu a věříme, že budou stát po boku Humanitas Afrika i poté, co překročíme hranici 25 let existence.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4206240"/>
            <a:ext cx="5760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i="1" dirty="0">
                <a:solidFill>
                  <a:srgbClr val="D97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Ať jste všichni zdraví, šťastní a prosperující v duchu Ubuntu.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5349240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Tým Humanitas Afrika  ·  Česká republika, 2026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949440" y="1671484"/>
            <a:ext cx="4996754" cy="3485136"/>
          </a:xfrm>
          <a:prstGeom prst="rect">
            <a:avLst/>
          </a:prstGeom>
          <a:solidFill>
            <a:srgbClr val="EFE6D9"/>
          </a:solidFill>
          <a:ln w="12700">
            <a:solidFill>
              <a:srgbClr val="D97A2B"/>
            </a:solidFill>
            <a:prstDash val="dash"/>
          </a:ln>
        </p:spPr>
        <p:txBody>
          <a:bodyPr/>
          <a:lstStyle/>
          <a:p>
            <a:endParaRPr lang="cs-CZ"/>
          </a:p>
        </p:txBody>
      </p:sp>
      <p:sp>
        <p:nvSpPr>
          <p:cNvPr id="13" name="Text 11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3E14AB5B-9C60-7479-8D92-19520D25B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677" y="1853380"/>
            <a:ext cx="4728013" cy="315123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852160" cy="6858000"/>
          </a:xfrm>
          <a:prstGeom prst="rect">
            <a:avLst/>
          </a:prstGeom>
          <a:solidFill>
            <a:srgbClr val="EFE6D9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3" name="Image 0" descr="assets/logo_d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685800"/>
            <a:ext cx="1920240" cy="12710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2286000"/>
            <a:ext cx="4754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Spojme se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3108960"/>
            <a:ext cx="475488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13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Primátorská 296/38, Libeň</a:t>
            </a:r>
            <a:endParaRPr lang="en-US" sz="13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 00 Praha 8</a:t>
            </a:r>
            <a:endParaRPr lang="en-US" sz="1300" dirty="0"/>
          </a:p>
          <a:p>
            <a:pPr marL="0" indent="0">
              <a:lnSpc>
                <a:spcPct val="115000"/>
              </a:lnSpc>
              <a:buNone/>
            </a:pPr>
            <a:endParaRPr lang="en-US" sz="13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info@humanitasafrika.cz</a:t>
            </a:r>
            <a:endParaRPr lang="en-US" sz="13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adopce@humanitasafrika.cz</a:t>
            </a:r>
            <a:endParaRPr lang="en-US" sz="13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+420 603 800 642</a:t>
            </a:r>
            <a:endParaRPr lang="en-US" sz="1300" dirty="0"/>
          </a:p>
          <a:p>
            <a:pPr marL="0" indent="0">
              <a:lnSpc>
                <a:spcPct val="115000"/>
              </a:lnSpc>
              <a:buNone/>
            </a:pPr>
            <a:endParaRPr lang="en-US" sz="13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www.humanitasafrika.cz</a:t>
            </a:r>
            <a:endParaRPr lang="en-US" sz="13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Facebook · YouTube</a:t>
            </a:r>
            <a:endParaRPr lang="en-US" sz="1300" dirty="0"/>
          </a:p>
        </p:txBody>
      </p:sp>
      <p:pic>
        <p:nvPicPr>
          <p:cNvPr id="6" name="Image 1" descr="assets/qr_we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5623560"/>
            <a:ext cx="777240" cy="77724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417320" y="58521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organizace</a:t>
            </a:r>
            <a:endParaRPr lang="en-US" sz="900" dirty="0"/>
          </a:p>
        </p:txBody>
      </p:sp>
      <p:pic>
        <p:nvPicPr>
          <p:cNvPr id="8" name="Image 2" descr="assets/qr_dona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0" y="5623560"/>
            <a:ext cx="777240" cy="7772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526280" y="585216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Podpořte nás</a:t>
            </a:r>
            <a:endParaRPr lang="en-US" sz="900" dirty="0"/>
          </a:p>
        </p:txBody>
      </p:sp>
      <p:sp>
        <p:nvSpPr>
          <p:cNvPr id="10" name="Shape 5"/>
          <p:cNvSpPr/>
          <p:nvPr/>
        </p:nvSpPr>
        <p:spPr>
          <a:xfrm>
            <a:off x="6096001" y="540774"/>
            <a:ext cx="5742038" cy="4159944"/>
          </a:xfrm>
          <a:prstGeom prst="rect">
            <a:avLst/>
          </a:prstGeom>
          <a:solidFill>
            <a:srgbClr val="EFE6D9"/>
          </a:solidFill>
          <a:ln w="12700">
            <a:solidFill>
              <a:srgbClr val="D97A2B"/>
            </a:solidFill>
            <a:prstDash val="dash"/>
          </a:ln>
        </p:spPr>
        <p:txBody>
          <a:bodyPr/>
          <a:lstStyle/>
          <a:p>
            <a:endParaRPr lang="cs-CZ"/>
          </a:p>
        </p:txBody>
      </p:sp>
      <p:sp>
        <p:nvSpPr>
          <p:cNvPr id="11" name="Shape 6"/>
          <p:cNvSpPr/>
          <p:nvPr/>
        </p:nvSpPr>
        <p:spPr>
          <a:xfrm>
            <a:off x="8554212" y="2286000"/>
            <a:ext cx="768096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Shape 7"/>
          <p:cNvSpPr/>
          <p:nvPr/>
        </p:nvSpPr>
        <p:spPr>
          <a:xfrm>
            <a:off x="8782812" y="2404872"/>
            <a:ext cx="310896" cy="310896"/>
          </a:xfrm>
          <a:prstGeom prst="ellipse">
            <a:avLst/>
          </a:prstGeom>
          <a:solidFill>
            <a:srgbClr val="E2D5C2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3" name="Shape 8"/>
          <p:cNvSpPr/>
          <p:nvPr/>
        </p:nvSpPr>
        <p:spPr>
          <a:xfrm>
            <a:off x="8773668" y="2203704"/>
            <a:ext cx="329184" cy="82296"/>
          </a:xfrm>
          <a:prstGeom prst="rect">
            <a:avLst/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9"/>
          <p:cNvSpPr/>
          <p:nvPr/>
        </p:nvSpPr>
        <p:spPr>
          <a:xfrm>
            <a:off x="6400800" y="2944368"/>
            <a:ext cx="5074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[DOPLNIT ZÁVĚREČNOU FOTOGRAFII]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6492240" y="3255264"/>
            <a:ext cx="48920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Silný závěrečný záběr: lidé, spolupráce, komunita.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Horizontální formát, min. 2000 px.</a:t>
            </a:r>
            <a:endParaRPr lang="en-US" sz="1000" dirty="0"/>
          </a:p>
        </p:txBody>
      </p:sp>
      <p:sp>
        <p:nvSpPr>
          <p:cNvPr id="16" name="Text 11"/>
          <p:cNvSpPr/>
          <p:nvPr/>
        </p:nvSpPr>
        <p:spPr>
          <a:xfrm>
            <a:off x="6263640" y="5120640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Zapojte se  ·  Darujte  ·  Staňte se patronem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6263640" y="5669280"/>
            <a:ext cx="5349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A63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Propojení lidé. Sdílené příběhy. Společná budoucnost.</a:t>
            </a:r>
            <a:endParaRPr lang="en-US" sz="1400" dirty="0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E9CCF6C4-C5BA-0675-9956-86654B36A3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3640" y="730818"/>
            <a:ext cx="5427474" cy="39699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OBSAH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Mapa výroční zprávy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618488"/>
            <a:ext cx="457200" cy="457200"/>
          </a:xfrm>
          <a:prstGeom prst="ellipse">
            <a:avLst/>
          </a:prstGeom>
          <a:solidFill>
            <a:srgbClr val="EFE6D9"/>
          </a:solidFill>
          <a:ln/>
        </p:spPr>
        <p:txBody>
          <a:bodyPr/>
          <a:lstStyle/>
          <a:p>
            <a:endParaRPr lang="cs-CZ" sz="1600"/>
          </a:p>
        </p:txBody>
      </p:sp>
      <p:sp>
        <p:nvSpPr>
          <p:cNvPr id="5" name="Text 3"/>
          <p:cNvSpPr/>
          <p:nvPr/>
        </p:nvSpPr>
        <p:spPr>
          <a:xfrm>
            <a:off x="548640" y="16184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70432" y="1645920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Slovo vedení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212080" y="164592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217920" y="1618488"/>
            <a:ext cx="457200" cy="457200"/>
          </a:xfrm>
          <a:prstGeom prst="ellipse">
            <a:avLst/>
          </a:prstGeom>
          <a:solidFill>
            <a:srgbClr val="EFE6D9"/>
          </a:solidFill>
          <a:ln/>
        </p:spPr>
        <p:txBody>
          <a:bodyPr/>
          <a:lstStyle/>
          <a:p>
            <a:endParaRPr lang="cs-CZ" sz="1600"/>
          </a:p>
        </p:txBody>
      </p:sp>
      <p:sp>
        <p:nvSpPr>
          <p:cNvPr id="9" name="Text 7"/>
          <p:cNvSpPr/>
          <p:nvPr/>
        </p:nvSpPr>
        <p:spPr>
          <a:xfrm>
            <a:off x="6217920" y="16184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839712" y="1645920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 v kostce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881360" y="164592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2368296"/>
            <a:ext cx="457200" cy="457200"/>
          </a:xfrm>
          <a:prstGeom prst="ellipse">
            <a:avLst/>
          </a:prstGeom>
          <a:solidFill>
            <a:srgbClr val="EFE6D9"/>
          </a:solidFill>
          <a:ln/>
        </p:spPr>
        <p:txBody>
          <a:bodyPr/>
          <a:lstStyle/>
          <a:p>
            <a:endParaRPr lang="cs-CZ" sz="1600"/>
          </a:p>
        </p:txBody>
      </p:sp>
      <p:sp>
        <p:nvSpPr>
          <p:cNvPr id="13" name="Text 11"/>
          <p:cNvSpPr/>
          <p:nvPr/>
        </p:nvSpPr>
        <p:spPr>
          <a:xfrm>
            <a:off x="548640" y="23682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170432" y="2395728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212080" y="239572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217920" y="2368296"/>
            <a:ext cx="457200" cy="457200"/>
          </a:xfrm>
          <a:prstGeom prst="ellipse">
            <a:avLst/>
          </a:prstGeom>
          <a:solidFill>
            <a:srgbClr val="EFE6D9"/>
          </a:solidFill>
          <a:ln/>
        </p:spPr>
        <p:txBody>
          <a:bodyPr/>
          <a:lstStyle/>
          <a:p>
            <a:endParaRPr lang="cs-CZ" sz="1600"/>
          </a:p>
        </p:txBody>
      </p:sp>
      <p:sp>
        <p:nvSpPr>
          <p:cNvPr id="17" name="Text 15"/>
          <p:cNvSpPr/>
          <p:nvPr/>
        </p:nvSpPr>
        <p:spPr>
          <a:xfrm>
            <a:off x="6217920" y="23682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839712" y="2395728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600" dirty="0"/>
              <a:t>Mapa působení 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881360" y="239572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48640" y="3118104"/>
            <a:ext cx="457200" cy="457200"/>
          </a:xfrm>
          <a:prstGeom prst="ellipse">
            <a:avLst/>
          </a:prstGeom>
          <a:solidFill>
            <a:srgbClr val="EFE6D9"/>
          </a:solidFill>
          <a:ln/>
        </p:spPr>
        <p:txBody>
          <a:bodyPr/>
          <a:lstStyle/>
          <a:p>
            <a:endParaRPr lang="cs-CZ" sz="1600"/>
          </a:p>
        </p:txBody>
      </p:sp>
      <p:sp>
        <p:nvSpPr>
          <p:cNvPr id="21" name="Text 19"/>
          <p:cNvSpPr/>
          <p:nvPr/>
        </p:nvSpPr>
        <p:spPr>
          <a:xfrm>
            <a:off x="548640" y="31181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70432" y="3145536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600" dirty="0"/>
              <a:t>Aktivity v České republice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212080" y="3145536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r>
              <a:rPr lang="cs-CZ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-12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217920" y="3118104"/>
            <a:ext cx="457200" cy="457200"/>
          </a:xfrm>
          <a:prstGeom prst="ellipse">
            <a:avLst/>
          </a:prstGeom>
          <a:solidFill>
            <a:srgbClr val="EFE6D9"/>
          </a:solidFill>
          <a:ln/>
        </p:spPr>
        <p:txBody>
          <a:bodyPr/>
          <a:lstStyle/>
          <a:p>
            <a:endParaRPr lang="cs-CZ" sz="1600"/>
          </a:p>
        </p:txBody>
      </p:sp>
      <p:sp>
        <p:nvSpPr>
          <p:cNvPr id="25" name="Text 23"/>
          <p:cNvSpPr/>
          <p:nvPr/>
        </p:nvSpPr>
        <p:spPr>
          <a:xfrm>
            <a:off x="6217920" y="31181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839712" y="3145536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600" dirty="0" err="1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Ubuntu</a:t>
            </a:r>
            <a:r>
              <a:rPr lang="cs-CZ" sz="16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cs-CZ" sz="1600" dirty="0" err="1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</a:t>
            </a:r>
            <a:r>
              <a:rPr lang="cs-CZ" sz="16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cs-CZ" sz="1600" dirty="0" err="1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Parada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0835640" y="3145536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48640" y="3867912"/>
            <a:ext cx="457200" cy="457200"/>
          </a:xfrm>
          <a:prstGeom prst="ellipse">
            <a:avLst/>
          </a:prstGeom>
          <a:solidFill>
            <a:srgbClr val="EFE6D9"/>
          </a:solidFill>
          <a:ln/>
        </p:spPr>
        <p:txBody>
          <a:bodyPr/>
          <a:lstStyle/>
          <a:p>
            <a:endParaRPr lang="cs-CZ" sz="1600"/>
          </a:p>
        </p:txBody>
      </p:sp>
      <p:sp>
        <p:nvSpPr>
          <p:cNvPr id="29" name="Text 27"/>
          <p:cNvSpPr/>
          <p:nvPr/>
        </p:nvSpPr>
        <p:spPr>
          <a:xfrm>
            <a:off x="548640" y="38679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170432" y="3895344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6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Dobrovolnictví 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5212080" y="3895344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217920" y="3867912"/>
            <a:ext cx="457200" cy="457200"/>
          </a:xfrm>
          <a:prstGeom prst="ellipse">
            <a:avLst/>
          </a:prstGeom>
          <a:solidFill>
            <a:srgbClr val="EFE6D9"/>
          </a:solidFill>
          <a:ln/>
        </p:spPr>
        <p:txBody>
          <a:bodyPr/>
          <a:lstStyle/>
          <a:p>
            <a:endParaRPr lang="cs-CZ" sz="1600"/>
          </a:p>
        </p:txBody>
      </p:sp>
      <p:sp>
        <p:nvSpPr>
          <p:cNvPr id="33" name="Text 31"/>
          <p:cNvSpPr/>
          <p:nvPr/>
        </p:nvSpPr>
        <p:spPr>
          <a:xfrm>
            <a:off x="6217920" y="38679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839712" y="3895344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6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Projekty v Africe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0881360" y="3895344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r>
              <a:rPr lang="cs-CZ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-18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548640" y="4617720"/>
            <a:ext cx="457200" cy="457200"/>
          </a:xfrm>
          <a:prstGeom prst="ellipse">
            <a:avLst/>
          </a:prstGeom>
          <a:solidFill>
            <a:srgbClr val="EFE6D9"/>
          </a:solidFill>
          <a:ln/>
        </p:spPr>
        <p:txBody>
          <a:bodyPr/>
          <a:lstStyle/>
          <a:p>
            <a:endParaRPr lang="cs-CZ" sz="1600"/>
          </a:p>
        </p:txBody>
      </p:sp>
      <p:sp>
        <p:nvSpPr>
          <p:cNvPr id="37" name="Text 35"/>
          <p:cNvSpPr/>
          <p:nvPr/>
        </p:nvSpPr>
        <p:spPr>
          <a:xfrm>
            <a:off x="548640" y="4617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1170432" y="4645152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6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Finanční část 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5120640" y="4645152"/>
            <a:ext cx="594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cs-CZ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r>
              <a:rPr lang="en-US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–20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217920" y="4617720"/>
            <a:ext cx="457200" cy="457200"/>
          </a:xfrm>
          <a:prstGeom prst="ellipse">
            <a:avLst/>
          </a:prstGeom>
          <a:solidFill>
            <a:srgbClr val="EFE6D9"/>
          </a:solidFill>
          <a:ln/>
        </p:spPr>
        <p:txBody>
          <a:bodyPr/>
          <a:lstStyle/>
          <a:p>
            <a:endParaRPr lang="cs-CZ" sz="1600"/>
          </a:p>
        </p:txBody>
      </p:sp>
      <p:sp>
        <p:nvSpPr>
          <p:cNvPr id="41" name="Text 39"/>
          <p:cNvSpPr/>
          <p:nvPr/>
        </p:nvSpPr>
        <p:spPr>
          <a:xfrm>
            <a:off x="6217920" y="4617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839712" y="4645152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10881360" y="4645152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548640" y="53675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839712" y="4594860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Řízení, plány, poděkování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0DD062ED-41C7-0F35-6EF4-8DAC4E1DEC41}"/>
              </a:ext>
            </a:extLst>
          </p:cNvPr>
          <p:cNvSpPr txBox="1"/>
          <p:nvPr/>
        </p:nvSpPr>
        <p:spPr>
          <a:xfrm>
            <a:off x="1084513" y="2441448"/>
            <a:ext cx="60945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Rok v </a:t>
            </a:r>
            <a:r>
              <a:rPr lang="en-US" sz="1600" dirty="0" err="1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číslech</a:t>
            </a:r>
            <a:endParaRPr lang="en-US" sz="1600" dirty="0"/>
          </a:p>
        </p:txBody>
      </p: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3177DAF8-A5DC-A197-A043-19F15B8DDB90}"/>
              </a:ext>
            </a:extLst>
          </p:cNvPr>
          <p:cNvSpPr txBox="1"/>
          <p:nvPr/>
        </p:nvSpPr>
        <p:spPr>
          <a:xfrm>
            <a:off x="10561133" y="4631323"/>
            <a:ext cx="9208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r>
              <a:rPr lang="cs-CZ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r>
              <a:rPr lang="en-US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–2</a:t>
            </a:r>
            <a:r>
              <a:rPr lang="cs-CZ" sz="1600" b="1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SLOVO VEDENÍ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Rok odolnosti, naděje a optimismu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48640" y="1426464"/>
            <a:ext cx="5943600" cy="3191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Zdravíme naše rodiny a přátele,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lnSpc>
                <a:spcPct val="118000"/>
              </a:lnSpc>
              <a:buNone/>
            </a:pP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18000"/>
              </a:lnSpc>
              <a:buNone/>
            </a:pPr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rok 2025 byl velmi důležitým milníkem v historii Humanitas Afrika. Oslavili jsme 25 let od založení organizace a nepřetržitého, významného působení.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lnSpc>
                <a:spcPct val="118000"/>
              </a:lnSpc>
              <a:buNone/>
            </a:pP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18000"/>
              </a:lnSpc>
            </a:pPr>
            <a:r>
              <a:rPr lang="cs-CZ" sz="1600" dirty="0">
                <a:solidFill>
                  <a:schemeClr val="accent2">
                    <a:lumMod val="50000"/>
                  </a:schemeClr>
                </a:solidFill>
              </a:rPr>
              <a:t>Každý rok přináší nové příběhy a rok 2025 nebyl výjimkou. Měl podobu radosti našich studentů, kteří se dostali na vysokou školu, šicích strojů, jež našly nový domov v Ghaně, setkávání Čechů a Afričanů na multikulturních akcích i stovek drobných okamžiků, kdy jsme mohli propojit, poradit nebo podat pomocnou ruku.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4617720"/>
            <a:ext cx="5943600" cy="18288"/>
          </a:xfrm>
          <a:prstGeom prst="rect">
            <a:avLst/>
          </a:prstGeom>
          <a:solidFill>
            <a:srgbClr val="E2D5C2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Text 4"/>
          <p:cNvSpPr/>
          <p:nvPr/>
        </p:nvSpPr>
        <p:spPr>
          <a:xfrm>
            <a:off x="548640" y="4800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Afrikatu</a:t>
            </a: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Kofi Nkrumah</a:t>
            </a:r>
            <a:r>
              <a:rPr lang="cs-CZ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Ředitel o.p.s.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491689" y="1634768"/>
            <a:ext cx="3846871" cy="4374118"/>
          </a:xfrm>
          <a:prstGeom prst="rect">
            <a:avLst/>
          </a:prstGeom>
          <a:solidFill>
            <a:srgbClr val="EFE6D9"/>
          </a:solidFill>
          <a:ln w="12700">
            <a:solidFill>
              <a:srgbClr val="D97A2B"/>
            </a:solidFill>
            <a:prstDash val="dash"/>
          </a:ln>
        </p:spPr>
        <p:txBody>
          <a:bodyPr/>
          <a:lstStyle/>
          <a:p>
            <a:endParaRPr lang="cs-CZ"/>
          </a:p>
        </p:txBody>
      </p:sp>
      <p:sp>
        <p:nvSpPr>
          <p:cNvPr id="9" name="Shape 7"/>
          <p:cNvSpPr/>
          <p:nvPr/>
        </p:nvSpPr>
        <p:spPr>
          <a:xfrm>
            <a:off x="8234172" y="2971800"/>
            <a:ext cx="768096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0" name="Shape 8"/>
          <p:cNvSpPr/>
          <p:nvPr/>
        </p:nvSpPr>
        <p:spPr>
          <a:xfrm>
            <a:off x="8462772" y="3090672"/>
            <a:ext cx="310896" cy="310896"/>
          </a:xfrm>
          <a:prstGeom prst="ellipse">
            <a:avLst/>
          </a:prstGeom>
          <a:solidFill>
            <a:srgbClr val="E2D5C2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1" name="Shape 9"/>
          <p:cNvSpPr/>
          <p:nvPr/>
        </p:nvSpPr>
        <p:spPr>
          <a:xfrm>
            <a:off x="8453628" y="2889504"/>
            <a:ext cx="329184" cy="82296"/>
          </a:xfrm>
          <a:prstGeom prst="rect">
            <a:avLst/>
          </a:prstGeom>
          <a:solidFill>
            <a:srgbClr val="FFFFFF"/>
          </a:solidFill>
          <a:ln w="12700">
            <a:solidFill>
              <a:srgbClr val="4A342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Text 10"/>
          <p:cNvSpPr/>
          <p:nvPr/>
        </p:nvSpPr>
        <p:spPr>
          <a:xfrm>
            <a:off x="7223760" y="3630168"/>
            <a:ext cx="2788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[DOPLNIT PORTRÉT]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BE660823-FCD4-2DAF-FCA9-AB20EED75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575" y="1789126"/>
            <a:ext cx="3540535" cy="40673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KDO JSME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Humanitas Afrika v kostce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Shape 3"/>
          <p:cNvSpPr/>
          <p:nvPr/>
        </p:nvSpPr>
        <p:spPr>
          <a:xfrm>
            <a:off x="804672" y="1856232"/>
            <a:ext cx="310896" cy="310896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Text 4"/>
          <p:cNvSpPr/>
          <p:nvPr/>
        </p:nvSpPr>
        <p:spPr>
          <a:xfrm>
            <a:off x="1234440" y="1819656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Kdo jsme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04672" y="2313432"/>
            <a:ext cx="48828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Obecně prospěšná společnost působící v České republice od roku 2000. </a:t>
            </a:r>
            <a:r>
              <a:rPr lang="cs-CZ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cs-CZ" sz="1400" noProof="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Sídlo</a:t>
            </a: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Praha 8 – Libeň.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17920" y="160020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Shape 7"/>
          <p:cNvSpPr/>
          <p:nvPr/>
        </p:nvSpPr>
        <p:spPr>
          <a:xfrm>
            <a:off x="6473952" y="1856232"/>
            <a:ext cx="310896" cy="310896"/>
          </a:xfrm>
          <a:prstGeom prst="ellipse">
            <a:avLst/>
          </a:prstGeom>
          <a:solidFill>
            <a:srgbClr val="1F6F7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0" name="Text 8"/>
          <p:cNvSpPr/>
          <p:nvPr/>
        </p:nvSpPr>
        <p:spPr>
          <a:xfrm>
            <a:off x="6903720" y="1819656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Kde působíme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73952" y="2313432"/>
            <a:ext cx="48828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Česká republika, Ghana a Keňa. </a:t>
            </a:r>
            <a:r>
              <a:rPr lang="cs-CZ" sz="1400" noProof="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Spolupracujeme</a:t>
            </a: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 Afričany žijícími v Česku, v Africe a v diaspoře.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374904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3" name="Shape 11"/>
          <p:cNvSpPr/>
          <p:nvPr/>
        </p:nvSpPr>
        <p:spPr>
          <a:xfrm>
            <a:off x="804672" y="4005072"/>
            <a:ext cx="310896" cy="310896"/>
          </a:xfrm>
          <a:prstGeom prst="ellipse">
            <a:avLst/>
          </a:prstGeom>
          <a:solidFill>
            <a:srgbClr val="A63A2E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1234440" y="3968496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 děláme v Česku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96046" y="4462272"/>
            <a:ext cx="514755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cs-CZ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Budování mostů porozumění mezi Afričany a Čechy, propojování lidí a vytváření kontaktů, propagace africké kultury prostřednictvím kulturních festivalů a dalších akcí, pořádání workshopů a vzdělávacích programů pro školy, kurzy afrických jazyků. 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217920" y="3749040"/>
            <a:ext cx="5394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7" name="Shape 15"/>
          <p:cNvSpPr/>
          <p:nvPr/>
        </p:nvSpPr>
        <p:spPr>
          <a:xfrm>
            <a:off x="6473952" y="4005072"/>
            <a:ext cx="310896" cy="310896"/>
          </a:xfrm>
          <a:prstGeom prst="ellipse">
            <a:avLst/>
          </a:prstGeom>
          <a:solidFill>
            <a:srgbClr val="4A3428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8" name="Text 16"/>
          <p:cNvSpPr/>
          <p:nvPr/>
        </p:nvSpPr>
        <p:spPr>
          <a:xfrm>
            <a:off x="6903720" y="3968496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 děláme v Africe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73952" y="4462272"/>
            <a:ext cx="48828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Patronství školáků, vzdělávání a odborná příprava, projekty na podporu žen, komunitní centrum a krejčovská dílna v Obomu.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ROK V ČÍSLECH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Rok 2025 v číslech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560320" cy="1828800"/>
          </a:xfrm>
          <a:prstGeom prst="rect">
            <a:avLst/>
          </a:prstGeom>
          <a:solidFill>
            <a:srgbClr val="1C1C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3"/>
          <p:cNvSpPr/>
          <p:nvPr/>
        </p:nvSpPr>
        <p:spPr>
          <a:xfrm>
            <a:off x="658368" y="1764792"/>
            <a:ext cx="2340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D97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685800" y="269748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 nepřetržitého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působení (2000–2025)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337560" y="1600200"/>
            <a:ext cx="2560320" cy="1828800"/>
          </a:xfrm>
          <a:prstGeom prst="rect">
            <a:avLst/>
          </a:prstGeom>
          <a:solidFill>
            <a:srgbClr val="1C1C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8" name="Text 6"/>
          <p:cNvSpPr/>
          <p:nvPr/>
        </p:nvSpPr>
        <p:spPr>
          <a:xfrm>
            <a:off x="3447288" y="1764792"/>
            <a:ext cx="2340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4200" dirty="0"/>
          </a:p>
        </p:txBody>
      </p:sp>
      <p:sp>
        <p:nvSpPr>
          <p:cNvPr id="9" name="Text 7"/>
          <p:cNvSpPr/>
          <p:nvPr/>
        </p:nvSpPr>
        <p:spPr>
          <a:xfrm>
            <a:off x="3474720" y="269748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videí zveřejněných na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kanálu Ubuntu Is Parada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126480" y="1600200"/>
            <a:ext cx="2560320" cy="1828800"/>
          </a:xfrm>
          <a:prstGeom prst="rect">
            <a:avLst/>
          </a:prstGeom>
          <a:solidFill>
            <a:srgbClr val="1C1C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1" name="Text 9"/>
          <p:cNvSpPr/>
          <p:nvPr/>
        </p:nvSpPr>
        <p:spPr>
          <a:xfrm>
            <a:off x="6236208" y="1764792"/>
            <a:ext cx="2340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4200" dirty="0"/>
          </a:p>
        </p:txBody>
      </p:sp>
      <p:sp>
        <p:nvSpPr>
          <p:cNvPr id="12" name="Text 10"/>
          <p:cNvSpPr/>
          <p:nvPr/>
        </p:nvSpPr>
        <p:spPr>
          <a:xfrm>
            <a:off x="6263640" y="269748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šicích strojů odeslaných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Ghany (listopad 2025)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915400" y="1600200"/>
            <a:ext cx="2560320" cy="1828800"/>
          </a:xfrm>
          <a:prstGeom prst="rect">
            <a:avLst/>
          </a:prstGeom>
          <a:solidFill>
            <a:srgbClr val="1C1C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2"/>
          <p:cNvSpPr/>
          <p:nvPr/>
        </p:nvSpPr>
        <p:spPr>
          <a:xfrm>
            <a:off x="9025128" y="1764792"/>
            <a:ext cx="2340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</a:t>
            </a:r>
            <a:endParaRPr lang="en-US" sz="4200" dirty="0"/>
          </a:p>
        </p:txBody>
      </p:sp>
      <p:sp>
        <p:nvSpPr>
          <p:cNvPr id="15" name="Text 13"/>
          <p:cNvSpPr/>
          <p:nvPr/>
        </p:nvSpPr>
        <p:spPr>
          <a:xfrm>
            <a:off x="9052560" y="269748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ročník festivalu hudby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jídla ve Smiřicích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3657600"/>
            <a:ext cx="2560320" cy="1828800"/>
          </a:xfrm>
          <a:prstGeom prst="rect">
            <a:avLst/>
          </a:prstGeom>
          <a:solidFill>
            <a:srgbClr val="1C1C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7" name="Text 15"/>
          <p:cNvSpPr/>
          <p:nvPr/>
        </p:nvSpPr>
        <p:spPr>
          <a:xfrm>
            <a:off x="658368" y="3822192"/>
            <a:ext cx="2340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4200" b="1" dirty="0">
                <a:solidFill>
                  <a:srgbClr val="D97A2B"/>
                </a:solidFill>
                <a:latin typeface="Cambria" pitchFamily="34" charset="0"/>
                <a:ea typeface="Cambria" pitchFamily="34" charset="-122"/>
              </a:rPr>
              <a:t>7</a:t>
            </a:r>
            <a:endParaRPr lang="en-US" sz="4200" dirty="0"/>
          </a:p>
        </p:txBody>
      </p:sp>
      <p:sp>
        <p:nvSpPr>
          <p:cNvPr id="18" name="Text 16"/>
          <p:cNvSpPr/>
          <p:nvPr/>
        </p:nvSpPr>
        <p:spPr>
          <a:xfrm>
            <a:off x="685800" y="475488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kulturních a vzdělávacích akcí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337560" y="3657600"/>
            <a:ext cx="2560320" cy="1828800"/>
          </a:xfrm>
          <a:prstGeom prst="rect">
            <a:avLst/>
          </a:prstGeom>
          <a:solidFill>
            <a:srgbClr val="1C1C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0" name="Text 18"/>
          <p:cNvSpPr/>
          <p:nvPr/>
        </p:nvSpPr>
        <p:spPr>
          <a:xfrm>
            <a:off x="3447288" y="3822192"/>
            <a:ext cx="2340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4200" b="1" dirty="0">
                <a:solidFill>
                  <a:srgbClr val="D97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5000</a:t>
            </a:r>
            <a:endParaRPr lang="en-US" sz="4200" dirty="0"/>
          </a:p>
        </p:txBody>
      </p:sp>
      <p:sp>
        <p:nvSpPr>
          <p:cNvPr id="21" name="Text 19"/>
          <p:cNvSpPr/>
          <p:nvPr/>
        </p:nvSpPr>
        <p:spPr>
          <a:xfrm>
            <a:off x="3474720" y="475488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účastníků našich akcí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126480" y="3657600"/>
            <a:ext cx="2560320" cy="1828800"/>
          </a:xfrm>
          <a:prstGeom prst="rect">
            <a:avLst/>
          </a:prstGeom>
          <a:solidFill>
            <a:srgbClr val="1C1C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3" name="Text 21"/>
          <p:cNvSpPr/>
          <p:nvPr/>
        </p:nvSpPr>
        <p:spPr>
          <a:xfrm>
            <a:off x="6236208" y="3822192"/>
            <a:ext cx="2340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4200" b="1" dirty="0">
                <a:solidFill>
                  <a:srgbClr val="D97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</a:t>
            </a:r>
            <a:endParaRPr lang="en-US" sz="4200" dirty="0"/>
          </a:p>
        </p:txBody>
      </p:sp>
      <p:sp>
        <p:nvSpPr>
          <p:cNvPr id="24" name="Text 22"/>
          <p:cNvSpPr/>
          <p:nvPr/>
        </p:nvSpPr>
        <p:spPr>
          <a:xfrm>
            <a:off x="6263640" y="475488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podpořených dětí v Ghaně a Keni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8915400" y="3657600"/>
            <a:ext cx="2560320" cy="1828800"/>
          </a:xfrm>
          <a:prstGeom prst="rect">
            <a:avLst/>
          </a:prstGeom>
          <a:solidFill>
            <a:srgbClr val="1C1C1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6" name="Text 24"/>
          <p:cNvSpPr/>
          <p:nvPr/>
        </p:nvSpPr>
        <p:spPr>
          <a:xfrm>
            <a:off x="9025128" y="3822192"/>
            <a:ext cx="234086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4200" b="1" dirty="0">
                <a:solidFill>
                  <a:schemeClr val="bg1">
                    <a:lumMod val="95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</a:t>
            </a:r>
            <a:endParaRPr lang="en-US" sz="4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Text 25"/>
          <p:cNvSpPr/>
          <p:nvPr/>
        </p:nvSpPr>
        <p:spPr>
          <a:xfrm>
            <a:off x="9052560" y="475488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F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dobrovolníků a spolupracovníků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MAPA PŮSOBENÍ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mezi Českem a Afrikou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97280" y="2194560"/>
            <a:ext cx="2743200" cy="2743200"/>
          </a:xfrm>
          <a:prstGeom prst="ellipse">
            <a:avLst/>
          </a:prstGeom>
          <a:solidFill>
            <a:srgbClr val="EFE6D9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Shape 3"/>
          <p:cNvSpPr/>
          <p:nvPr/>
        </p:nvSpPr>
        <p:spPr>
          <a:xfrm>
            <a:off x="7498080" y="2194560"/>
            <a:ext cx="2743200" cy="2743200"/>
          </a:xfrm>
          <a:prstGeom prst="ellipse">
            <a:avLst/>
          </a:prstGeom>
          <a:solidFill>
            <a:srgbClr val="EFE6D9"/>
          </a:solidFill>
          <a:ln w="1270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Shape 4"/>
          <p:cNvSpPr/>
          <p:nvPr/>
        </p:nvSpPr>
        <p:spPr>
          <a:xfrm>
            <a:off x="3931920" y="3566160"/>
            <a:ext cx="3474720" cy="0"/>
          </a:xfrm>
          <a:prstGeom prst="line">
            <a:avLst/>
          </a:prstGeom>
          <a:noFill/>
          <a:ln w="25400">
            <a:solidFill>
              <a:srgbClr val="D97A2B"/>
            </a:solidFill>
            <a:prstDash val="dash"/>
          </a:ln>
        </p:spPr>
        <p:txBody>
          <a:bodyPr/>
          <a:lstStyle/>
          <a:p>
            <a:endParaRPr lang="cs-CZ"/>
          </a:p>
        </p:txBody>
      </p:sp>
      <p:sp>
        <p:nvSpPr>
          <p:cNvPr id="7" name="Shape 5"/>
          <p:cNvSpPr/>
          <p:nvPr/>
        </p:nvSpPr>
        <p:spPr>
          <a:xfrm>
            <a:off x="5532120" y="3337560"/>
            <a:ext cx="457200" cy="457200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8" name="Text 6"/>
          <p:cNvSpPr/>
          <p:nvPr/>
        </p:nvSpPr>
        <p:spPr>
          <a:xfrm>
            <a:off x="1097280" y="30632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ČESKÁ REPUBLIKA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097280" y="347472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Praha · Pardubice · Smiřice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498080" y="30632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AFRIKA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7498080" y="347472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Ghana (Obom) · Keňa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22960" y="5120640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Kulturní a vzdělávací akce,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knihovna, workshopy, kurzy jazyků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223760" y="5120640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Patronství školáků, odborná příprava,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4A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podpora žen, komunitní centrum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4A34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01168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D97A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6400" dirty="0"/>
          </a:p>
        </p:txBody>
      </p:sp>
      <p:sp>
        <p:nvSpPr>
          <p:cNvPr id="3" name="Text 1"/>
          <p:cNvSpPr/>
          <p:nvPr/>
        </p:nvSpPr>
        <p:spPr>
          <a:xfrm>
            <a:off x="548640" y="3108960"/>
            <a:ext cx="5852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Aktivity v České republice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548640" y="4343400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E2D5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Kulturní diplomacie, komunita, vzdělávání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680718" y="1366684"/>
            <a:ext cx="5169160" cy="3539613"/>
          </a:xfrm>
          <a:prstGeom prst="rect">
            <a:avLst/>
          </a:prstGeom>
          <a:solidFill>
            <a:srgbClr val="EFE6D9"/>
          </a:solidFill>
          <a:ln w="12700">
            <a:solidFill>
              <a:srgbClr val="D97A2B"/>
            </a:solidFill>
            <a:prstDash val="dash"/>
          </a:ln>
        </p:spPr>
        <p:txBody>
          <a:bodyPr/>
          <a:lstStyle/>
          <a:p>
            <a:endParaRPr lang="cs-CZ"/>
          </a:p>
        </p:txBody>
      </p:sp>
      <p:sp>
        <p:nvSpPr>
          <p:cNvPr id="11" name="Text 9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00DCB335-0BDA-B96D-6233-386BE58DD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6494" y="1483005"/>
            <a:ext cx="4977608" cy="33175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97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KALENDÁŘ ROKU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4572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Rok 2025 · první pololetí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932688" y="1783080"/>
            <a:ext cx="0" cy="3840480"/>
          </a:xfrm>
          <a:prstGeom prst="line">
            <a:avLst/>
          </a:prstGeom>
          <a:noFill/>
          <a:ln w="19050">
            <a:solidFill>
              <a:srgbClr val="E2D5C2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Shape 3"/>
          <p:cNvSpPr/>
          <p:nvPr/>
        </p:nvSpPr>
        <p:spPr>
          <a:xfrm>
            <a:off x="777240" y="1828800"/>
            <a:ext cx="310896" cy="310896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Text 4"/>
          <p:cNvSpPr/>
          <p:nvPr/>
        </p:nvSpPr>
        <p:spPr>
          <a:xfrm>
            <a:off x="1325880" y="1783080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Únor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926080" y="1655064"/>
            <a:ext cx="3977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První spolupráce s Národním filmovým archivem během festivalu Afrofilm.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77240" y="2816352"/>
            <a:ext cx="310896" cy="310896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9" name="Text 7"/>
          <p:cNvSpPr/>
          <p:nvPr/>
        </p:nvSpPr>
        <p:spPr>
          <a:xfrm>
            <a:off x="1325880" y="2770632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Březen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926080" y="2642616"/>
            <a:ext cx="3977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Výkonné zasedání organizace. Mezicírkevní dialog a večeře na pozvání Ahmadiyya Society v Praze.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777240" y="3803904"/>
            <a:ext cx="310896" cy="310896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2" name="Text 10"/>
          <p:cNvSpPr/>
          <p:nvPr/>
        </p:nvSpPr>
        <p:spPr>
          <a:xfrm>
            <a:off x="1325880" y="3758184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Květen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926080" y="3630168"/>
            <a:ext cx="3977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 marockého kulturního dědictví. Multikulturní týden Jarmark v Pardubicích – první účast. Diplomatická recepce ke Dni Afriky (MZV ČR).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77240" y="4791456"/>
            <a:ext cx="310896" cy="310896"/>
          </a:xfrm>
          <a:prstGeom prst="ellipse">
            <a:avLst/>
          </a:prstGeom>
          <a:solidFill>
            <a:srgbClr val="D97A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5" name="Text 13"/>
          <p:cNvSpPr/>
          <p:nvPr/>
        </p:nvSpPr>
        <p:spPr>
          <a:xfrm>
            <a:off x="1325880" y="4745736"/>
            <a:ext cx="155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Červen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926080" y="4617720"/>
            <a:ext cx="3977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ročník Mezinárodního festivalu hudby a jídla ve Smiřicích. Zahájení konference ECAS v Praze.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7374198" y="894735"/>
            <a:ext cx="4552332" cy="4774545"/>
          </a:xfrm>
          <a:prstGeom prst="rect">
            <a:avLst/>
          </a:prstGeom>
          <a:solidFill>
            <a:srgbClr val="EFE6D9"/>
          </a:solidFill>
          <a:ln w="12700">
            <a:solidFill>
              <a:srgbClr val="D97A2B"/>
            </a:solidFill>
            <a:prstDash val="dash"/>
          </a:ln>
        </p:spPr>
        <p:txBody>
          <a:bodyPr/>
          <a:lstStyle/>
          <a:p>
            <a:endParaRPr lang="cs-CZ"/>
          </a:p>
        </p:txBody>
      </p:sp>
      <p:sp>
        <p:nvSpPr>
          <p:cNvPr id="23" name="Text 21"/>
          <p:cNvSpPr/>
          <p:nvPr/>
        </p:nvSpPr>
        <p:spPr>
          <a:xfrm>
            <a:off x="548640" y="632764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Humanitas Afrika, o.p.s.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064240" y="632764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2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F5AD6C42-1994-DB0C-3F41-3C91F3BC271E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rcRect l="36818"/>
          <a:stretch>
            <a:fillRect/>
          </a:stretch>
        </p:blipFill>
        <p:spPr>
          <a:xfrm>
            <a:off x="7543800" y="1033272"/>
            <a:ext cx="4224528" cy="44429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mbr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2291</Words>
  <Application>Microsoft Office PowerPoint</Application>
  <PresentationFormat>Širokoúhlá obrazovka</PresentationFormat>
  <Paragraphs>331</Paragraphs>
  <Slides>23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VÝROČNÍ ZPRÁVA 2025</dc:title>
  <dc:subject>PptxGenJS Presentation</dc:subject>
  <dc:creator>Humanitas Afrika</dc:creator>
  <cp:lastModifiedBy>Paulina Jirsová</cp:lastModifiedBy>
  <cp:revision>4</cp:revision>
  <dcterms:created xsi:type="dcterms:W3CDTF">2026-07-10T15:05:34Z</dcterms:created>
  <dcterms:modified xsi:type="dcterms:W3CDTF">2026-07-27T15:30:45Z</dcterms:modified>
</cp:coreProperties>
</file>